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embedTrueTypeFonts="1" saveSubsetFonts="1">
  <p:sldMasterIdLst>
    <p:sldMasterId id="2147483682" r:id="rId31"/>
    <p:sldMasterId id="2147483683" r:id="rId33"/>
    <p:sldMasterId id="2147483684" r:id="rId34"/>
  </p:sldMasterIdLst>
  <p:notesMasterIdLst>
    <p:notesMasterId r:id="rId35"/>
  </p:notesMasterIdLst>
  <p:handoutMasterIdLst>
    <p:handoutMasterId r:id="rId36"/>
  </p:handoutMasterIdLst>
  <p:sldIdLst>
    <p:sldId id="257" r:id="rId1"/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</p:sldIdLst>
  <p:sldSz cx="9144000" cy="6858000" type="screen4x3"/>
  <p:notesSz cx="6858000" cy="9144000"/>
  <p:defaultTextStyle>
    <a:defPPr>
      <a:defRPr lang="ko-KR"/>
    </a:defPPr>
    <a:lvl1pPr algn="l" defTabSz="1071563" rtl="0" fontAlgn="base" latinLnBrk="1">
      <a:spcBef>
        <a:spcPct val="0"/>
      </a:spcBef>
      <a:spcAft>
        <a:spcPct val="0"/>
      </a:spcAft>
      <a:defRPr kumimoji="1" sz="2100" kern="1200">
        <a:solidFill>
          <a:schemeClr val="tx1"/>
        </a:solidFill>
        <a:latin typeface="굴림"/>
        <a:ea typeface="굴림"/>
        <a:cs typeface="+mn-cs"/>
      </a:defRPr>
    </a:lvl1pPr>
    <a:lvl2pPr marL="534988" indent="-77788" algn="l" defTabSz="1071563" rtl="0" fontAlgn="base" latinLnBrk="1">
      <a:spcBef>
        <a:spcPct val="0"/>
      </a:spcBef>
      <a:spcAft>
        <a:spcPct val="0"/>
      </a:spcAft>
      <a:defRPr kumimoji="1" sz="2100" kern="1200">
        <a:solidFill>
          <a:schemeClr val="tx1"/>
        </a:solidFill>
        <a:latin typeface="굴림"/>
        <a:ea typeface="굴림"/>
        <a:cs typeface="+mn-cs"/>
      </a:defRPr>
    </a:lvl2pPr>
    <a:lvl3pPr marL="1071563" indent="-157163" algn="l" defTabSz="1071563" rtl="0" fontAlgn="base" latinLnBrk="1">
      <a:spcBef>
        <a:spcPct val="0"/>
      </a:spcBef>
      <a:spcAft>
        <a:spcPct val="0"/>
      </a:spcAft>
      <a:defRPr kumimoji="1" sz="2100" kern="1200">
        <a:solidFill>
          <a:schemeClr val="tx1"/>
        </a:solidFill>
        <a:latin typeface="굴림"/>
        <a:ea typeface="굴림"/>
        <a:cs typeface="+mn-cs"/>
      </a:defRPr>
    </a:lvl3pPr>
    <a:lvl4pPr marL="1608138" indent="-236538" algn="l" defTabSz="1071563" rtl="0" fontAlgn="base" latinLnBrk="1">
      <a:spcBef>
        <a:spcPct val="0"/>
      </a:spcBef>
      <a:spcAft>
        <a:spcPct val="0"/>
      </a:spcAft>
      <a:defRPr kumimoji="1" sz="2100" kern="1200">
        <a:solidFill>
          <a:schemeClr val="tx1"/>
        </a:solidFill>
        <a:latin typeface="굴림"/>
        <a:ea typeface="굴림"/>
        <a:cs typeface="+mn-cs"/>
      </a:defRPr>
    </a:lvl4pPr>
    <a:lvl5pPr marL="2144713" indent="-315913" algn="l" defTabSz="1071563" rtl="0" fontAlgn="base" latinLnBrk="1">
      <a:spcBef>
        <a:spcPct val="0"/>
      </a:spcBef>
      <a:spcAft>
        <a:spcPct val="0"/>
      </a:spcAft>
      <a:defRPr kumimoji="1" sz="2100" kern="1200">
        <a:solidFill>
          <a:schemeClr val="tx1"/>
        </a:solidFill>
        <a:latin typeface="굴림"/>
        <a:ea typeface="굴림"/>
        <a:cs typeface="+mn-cs"/>
      </a:defRPr>
    </a:lvl5pPr>
    <a:lvl6pPr marL="2286000" algn="l" defTabSz="914400" rtl="0" eaLnBrk="1" latinLnBrk="1" hangingPunct="1">
      <a:defRPr kumimoji="1" sz="2100" kern="1200">
        <a:solidFill>
          <a:schemeClr val="tx1"/>
        </a:solidFill>
        <a:latin typeface="굴림"/>
        <a:ea typeface="굴림"/>
        <a:cs typeface="+mn-cs"/>
      </a:defRPr>
    </a:lvl6pPr>
    <a:lvl7pPr marL="2743200" algn="l" defTabSz="914400" rtl="0" eaLnBrk="1" latinLnBrk="1" hangingPunct="1">
      <a:defRPr kumimoji="1" sz="2100" kern="1200">
        <a:solidFill>
          <a:schemeClr val="tx1"/>
        </a:solidFill>
        <a:latin typeface="굴림"/>
        <a:ea typeface="굴림"/>
        <a:cs typeface="+mn-cs"/>
      </a:defRPr>
    </a:lvl7pPr>
    <a:lvl8pPr marL="3200400" algn="l" defTabSz="914400" rtl="0" eaLnBrk="1" latinLnBrk="1" hangingPunct="1">
      <a:defRPr kumimoji="1" sz="2100" kern="1200">
        <a:solidFill>
          <a:schemeClr val="tx1"/>
        </a:solidFill>
        <a:latin typeface="굴림"/>
        <a:ea typeface="굴림"/>
        <a:cs typeface="+mn-cs"/>
      </a:defRPr>
    </a:lvl8pPr>
    <a:lvl9pPr marL="3657600" algn="l" defTabSz="914400" rtl="0" eaLnBrk="1" latinLnBrk="1" hangingPunct="1">
      <a:defRPr kumimoji="1" sz="2100" kern="1200">
        <a:solidFill>
          <a:schemeClr val="tx1"/>
        </a:solidFill>
        <a:latin typeface="굴림"/>
        <a:ea typeface="굴림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howOutlineIcons="0" vertBarState="maximized">
    <p:restoredLeft sz="15620"/>
    <p:restoredTop sz="94731"/>
  </p:normalViewPr>
  <p:slideViewPr>
    <p:cSldViewPr>
      <p:cViewPr>
        <p:scale>
          <a:sx n="100" d="100"/>
          <a:sy n="100" d="100"/>
        </p:scale>
        <p:origin x="-1104" y="210"/>
      </p:cViewPr>
      <p:guideLst>
        <p:guide orient="horz" pos="2159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192" cy="73736192"/>
</p:viewP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4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 defTabSz="107286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/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 defTabSz="1072866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/>
            <a:fld id="{F125FAD3-E035-4A98-A07D-3BB36DC25AE4}" type="datetimeFigureOut">
              <a:rPr lang="ko-KR" altLang="en-US"/>
              <a:pPr/>
              <a:t>2014-03-12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 defTabSz="107286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/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 defTabSz="1072866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/>
            <a:fld id="{DEF7E38B-0BFE-48EE-8B13-3257D1B949BC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3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0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2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9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7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3795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/>
          <a:lstStyle/>
          <a:p>
            <a:pPr>
              <a:spcBef>
                <a:spcPct val="0"/>
              </a:spcBef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379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>
            <a:miter/>
          </a:ln>
        </p:spPr>
        <p:txBody>
          <a:bodyPr wrap="square" anchorCtr="0"/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fld id="{750C17D3-AD58-4984-8D0D-834736D280F6}" type="slidenum">
              <a:rPr lang="ko-KR" altLang="en-US"/>
              <a:pPr defTabSz="1260157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ko-KR" altLang="en-US"/>
          </a:p>
        </p:txBody>
      </p:sp>
    </p:spTree>
  </p:cSld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4819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/>
          <a:lstStyle/>
          <a:p>
            <a:pPr>
              <a:spcBef>
                <a:spcPct val="0"/>
              </a:spcBef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482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>
            <a:miter/>
          </a:ln>
        </p:spPr>
        <p:txBody>
          <a:bodyPr wrap="square" anchorCtr="0"/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fld id="{BA8AE4DA-9F80-41EE-9B5E-93F18EE4FEC4}" type="slidenum">
              <a:rPr lang="ko-KR" altLang="en-US">
                <a:solidFill>
                  <a:srgbClr val="000000"/>
                </a:solidFill>
              </a:rPr>
              <a:pPr defTabSz="1260157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</p:cSld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5843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/>
          <a:lstStyle/>
          <a:p>
            <a:pPr>
              <a:spcBef>
                <a:spcPct val="0"/>
              </a:spcBef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5844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>
            <a:miter/>
          </a:ln>
        </p:spPr>
        <p:txBody>
          <a:bodyPr wrap="square" anchorCtr="0"/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fld id="{706AF75A-0D70-4838-963A-0EF112EB8C32}" type="slidenum">
              <a:rPr lang="ko-KR" altLang="en-US"/>
              <a:pPr defTabSz="1260157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ko-KR" altLang="en-US"/>
          </a:p>
        </p:txBody>
      </p:sp>
    </p:spTree>
  </p:cSld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6867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/>
          <a:lstStyle/>
          <a:p>
            <a:pPr>
              <a:spcBef>
                <a:spcPct val="0"/>
              </a:spcBef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686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>
            <a:miter/>
          </a:ln>
        </p:spPr>
        <p:txBody>
          <a:bodyPr wrap="square" anchorCtr="0"/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fld id="{1DA67065-714E-4247-B088-5775E835B376}" type="slidenum">
              <a:rPr lang="ko-KR" altLang="en-US">
                <a:solidFill>
                  <a:srgbClr val="000000"/>
                </a:solidFill>
              </a:rPr>
              <a:pPr defTabSz="1260157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</p:cSld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/>
          <a:lstStyle/>
          <a:p>
            <a:pPr>
              <a:spcBef>
                <a:spcPct val="0"/>
              </a:spcBef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789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>
            <a:miter/>
          </a:ln>
        </p:spPr>
        <p:txBody>
          <a:bodyPr wrap="square" anchorCtr="0"/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fld id="{7F9D4729-1206-4CFD-9FF7-FFAC853BF75F}" type="slidenum">
              <a:rPr lang="ko-KR" altLang="en-US">
                <a:solidFill>
                  <a:srgbClr val="000000"/>
                </a:solidFill>
              </a:rPr>
              <a:pPr defTabSz="1260157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</p:cSld>
</p:notes>
</file>

<file path=ppt/notesSlides/notesSlide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8915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/>
          <a:lstStyle/>
          <a:p>
            <a:pPr>
              <a:spcBef>
                <a:spcPct val="0"/>
              </a:spcBef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891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>
            <a:miter/>
          </a:ln>
        </p:spPr>
        <p:txBody>
          <a:bodyPr wrap="square" anchorCtr="0"/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fld id="{7384CB92-9603-48D1-8290-9589FC23B4CC}" type="slidenum">
              <a:rPr lang="ko-KR" altLang="en-US"/>
              <a:pPr defTabSz="1260157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ko-KR" altLang="en-US"/>
          </a:p>
        </p:txBody>
      </p:sp>
    </p:spTree>
  </p:cSld>
</p:notes>
</file>

<file path=ppt/notesSlides/notesSlide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9939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/>
          <a:lstStyle/>
          <a:p>
            <a:pPr>
              <a:spcBef>
                <a:spcPct val="0"/>
              </a:spcBef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>
            <a:miter/>
          </a:ln>
        </p:spPr>
        <p:txBody>
          <a:bodyPr wrap="square" anchorCtr="0"/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fld id="{F197A973-564A-4D4B-BEE4-11C0209A9666}" type="slidenum">
              <a:rPr lang="ko-KR" altLang="en-US">
                <a:solidFill>
                  <a:srgbClr val="000000"/>
                </a:solidFill>
              </a:rPr>
              <a:pPr defTabSz="1260157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</p:cSld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2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2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2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2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2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2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2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2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2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2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3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3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3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_rels/slideLayout3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6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2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9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5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2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8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55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91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FCE09-717F-4269-9A3D-E6561D7A3505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28977-2DD5-41EE-BFAC-1133C14AE578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B54B5-65D2-4E2D-8A6F-7B56D36B6ED2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81660-E653-4129-9E90-4D41B96B21A8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643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2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92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457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821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185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55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914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8C52F-546A-46C3-9C48-EA7C5AB7C622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F67F6-047E-4B7F-8FC0-642F7DED75F8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075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2"/>
            <a:ext cx="4038600" cy="3394075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7BAB2-434F-48B1-AEB9-BFFE7671893B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12891-6720-4C79-AE12-7081543163BF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78B31-929C-4B83-8C57-73940B1F1032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5AB19-5A89-4528-A726-DDC69AF95DCF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73B9C-1F7D-4E06-B479-1361F7FB1192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9977A-722F-42A2-A5C0-2B190BEF6304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BA870-636B-412F-94C0-1AFF96CB3750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88131-8FCF-486D-95EA-00856358FDD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6DA37-DBEC-492B-9082-9C78FDBE7FAB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75182-A202-427E-AE6B-8E67FC501E3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800"/>
            </a:lvl1pPr>
            <a:lvl2pPr marL="536433" indent="0">
              <a:buNone/>
              <a:defRPr sz="3300"/>
            </a:lvl2pPr>
            <a:lvl3pPr marL="1072866" indent="0">
              <a:buNone/>
              <a:defRPr sz="2800"/>
            </a:lvl3pPr>
            <a:lvl4pPr marL="1609298" indent="0">
              <a:buNone/>
              <a:defRPr sz="2300"/>
            </a:lvl4pPr>
            <a:lvl5pPr marL="2145731" indent="0">
              <a:buNone/>
              <a:defRPr sz="2300"/>
            </a:lvl5pPr>
            <a:lvl6pPr marL="2682164" indent="0">
              <a:buNone/>
              <a:defRPr sz="2300"/>
            </a:lvl6pPr>
            <a:lvl7pPr marL="3218597" indent="0">
              <a:buNone/>
              <a:defRPr sz="2300"/>
            </a:lvl7pPr>
            <a:lvl8pPr marL="3755029" indent="0">
              <a:buNone/>
              <a:defRPr sz="2300"/>
            </a:lvl8pPr>
            <a:lvl9pPr marL="4291462" indent="0">
              <a:buNone/>
              <a:defRPr sz="23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5152-286B-4896-B347-FFBC7CC647C3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C5EB5-620A-4714-AD05-2F7C830CDB18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EA6E3-758F-4398-B190-1F043536D532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99E13-5C40-4B51-AFC5-4B1A7870FEA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6376"/>
            <a:ext cx="6019800" cy="438785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32C99-26DC-4946-9E66-C91267B568D6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CF890-350C-46F8-A20F-80AD0D124CA4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6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2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9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5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2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8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55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91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34F0F-B7AF-4AEF-804D-D9666E66D600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8C996-FA46-472E-AA8D-C42E68DA00F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2A386-6DA3-40DA-8909-A87604D9A14F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91374-1E0B-4CB5-B0F0-92D579DA10B0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643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2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92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457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821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185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55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914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12469-283D-4D9F-9FC4-45FE05A9F980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D08C0-2383-45DD-9CBC-58138E7912A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075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2"/>
            <a:ext cx="4038600" cy="3394075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B2954-87B9-45DD-A57F-60F8B3DAE396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FCC5A-6C60-4C5C-92BB-CA63380B291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5F80B-DD37-41DA-8AD9-591ADB5660DF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26A20-1356-4005-9764-ACC114D59EC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F9892-E0D1-4E2B-B757-CB7D396B85FA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A56C9-B997-419A-A6A3-D728136033AE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D5633-926B-4AAD-B730-D53FFE4A08E2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98591-0F52-4211-8F31-F5F98E92C78B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2FF33-D31D-42F2-8B79-B9D0F596533C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8F481-6F8E-4D49-A186-7E042B19468B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800"/>
            </a:lvl1pPr>
            <a:lvl2pPr marL="536433" indent="0">
              <a:buNone/>
              <a:defRPr sz="3300"/>
            </a:lvl2pPr>
            <a:lvl3pPr marL="1072866" indent="0">
              <a:buNone/>
              <a:defRPr sz="2800"/>
            </a:lvl3pPr>
            <a:lvl4pPr marL="1609298" indent="0">
              <a:buNone/>
              <a:defRPr sz="2300"/>
            </a:lvl4pPr>
            <a:lvl5pPr marL="2145731" indent="0">
              <a:buNone/>
              <a:defRPr sz="2300"/>
            </a:lvl5pPr>
            <a:lvl6pPr marL="2682164" indent="0">
              <a:buNone/>
              <a:defRPr sz="2300"/>
            </a:lvl6pPr>
            <a:lvl7pPr marL="3218597" indent="0">
              <a:buNone/>
              <a:defRPr sz="2300"/>
            </a:lvl7pPr>
            <a:lvl8pPr marL="3755029" indent="0">
              <a:buNone/>
              <a:defRPr sz="2300"/>
            </a:lvl8pPr>
            <a:lvl9pPr marL="4291462" indent="0">
              <a:buNone/>
              <a:defRPr sz="23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4F66F-0544-46DD-BE14-AAB8F8BB587C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3234B-2587-4ACE-805D-EF0DB7BE0701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2FE5E-4684-4EF7-998C-2A52AD3BB3E9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C8388-7173-40A8-B479-52ABB4CAAA4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6376"/>
            <a:ext cx="6019800" cy="438785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78BDB-82BE-4C74-A426-84E1CD0CB36C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2DB69-2614-4677-A138-1E7F0B1DEBA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6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2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9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5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2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8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55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91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AFE0F-B784-4F34-8476-2BD62D460AC9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75CBD-41D3-41F5-A976-D2E37237664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CB529-80E1-43B2-932C-35DB1DD4F2E3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EE73F-BBB3-4F4A-925A-6DE8532FD2F0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643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2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92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457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821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185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55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914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9B7F8-E545-47AB-9633-322C521D841A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4ED71-DF04-42C2-9009-4991534D7844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075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2"/>
            <a:ext cx="4038600" cy="3394075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36DDD-365F-418D-A3A3-0616F653F2ED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4CE74-4EAC-4F66-BA9E-7698D6D78E8B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83008-BE10-438B-BAE1-F3AF1B0156EA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731AB-EB0A-433A-8B97-21A7F77221A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E3CD9-7DA5-4000-8C76-372B35F3355F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DC57C-42ED-496C-A0AE-3875931EAF9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9E01D-BFA6-49FD-95D1-CFC44E638D7B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6412B-62AE-4A79-A8C3-1135F069E01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76265-B325-4FBB-B3F2-912343FDEBA1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7D76D-9098-4936-B69E-839D3D085FF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800"/>
            </a:lvl1pPr>
            <a:lvl2pPr marL="536433" indent="0">
              <a:buNone/>
              <a:defRPr sz="3300"/>
            </a:lvl2pPr>
            <a:lvl3pPr marL="1072866" indent="0">
              <a:buNone/>
              <a:defRPr sz="2800"/>
            </a:lvl3pPr>
            <a:lvl4pPr marL="1609298" indent="0">
              <a:buNone/>
              <a:defRPr sz="2300"/>
            </a:lvl4pPr>
            <a:lvl5pPr marL="2145731" indent="0">
              <a:buNone/>
              <a:defRPr sz="2300"/>
            </a:lvl5pPr>
            <a:lvl6pPr marL="2682164" indent="0">
              <a:buNone/>
              <a:defRPr sz="2300"/>
            </a:lvl6pPr>
            <a:lvl7pPr marL="3218597" indent="0">
              <a:buNone/>
              <a:defRPr sz="2300"/>
            </a:lvl7pPr>
            <a:lvl8pPr marL="3755029" indent="0">
              <a:buNone/>
              <a:defRPr sz="2300"/>
            </a:lvl8pPr>
            <a:lvl9pPr marL="4291462" indent="0">
              <a:buNone/>
              <a:defRPr sz="23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AF2A3-A9F5-4E05-A8E4-2CBF49F366CD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30B77-2C69-4DFA-B850-7A4DDCC05AEB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40E45-5BA0-4EEA-93BF-31D59B5B5668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11984-E2C2-4AE6-9F84-FFE58EA935A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6376"/>
            <a:ext cx="6019800" cy="438785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28E5B-7373-4935-BA30-6A4D3BC017AF}" type="datetimeFigureOut">
              <a:rPr lang="ko-KR" altLang="en-US"/>
              <a:pPr>
                <a:defRPr/>
              </a:pPr>
              <a:t>2014-03-11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2CE5F-636B-4DC7-9B11-FFC041A9440E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_rels/slideMaster2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Relationship Id="rId10" Type="http://schemas.openxmlformats.org/officeDocument/2006/relationships/slideLayout" Target="../slideLayouts/slideLayout20.xml"  /><Relationship Id="rId11" Type="http://schemas.openxmlformats.org/officeDocument/2006/relationships/slideLayout" Target="../slideLayouts/slideLayout21.xml"  /><Relationship Id="rId12" Type="http://schemas.openxmlformats.org/officeDocument/2006/relationships/slideLayout" Target="../slideLayouts/slideLayout22.xml"  /><Relationship Id="rId2" Type="http://schemas.openxmlformats.org/officeDocument/2006/relationships/slideLayout" Target="../slideLayouts/slideLayout12.xml"  /><Relationship Id="rId3" Type="http://schemas.openxmlformats.org/officeDocument/2006/relationships/slideLayout" Target="../slideLayouts/slideLayout13.xml"  /><Relationship Id="rId4" Type="http://schemas.openxmlformats.org/officeDocument/2006/relationships/slideLayout" Target="../slideLayouts/slideLayout14.xml"  /><Relationship Id="rId5" Type="http://schemas.openxmlformats.org/officeDocument/2006/relationships/slideLayout" Target="../slideLayouts/slideLayout15.xml"  /><Relationship Id="rId6" Type="http://schemas.openxmlformats.org/officeDocument/2006/relationships/slideLayout" Target="../slideLayouts/slideLayout16.xml"  /><Relationship Id="rId7" Type="http://schemas.openxmlformats.org/officeDocument/2006/relationships/slideLayout" Target="../slideLayouts/slideLayout17.xml"  /><Relationship Id="rId8" Type="http://schemas.openxmlformats.org/officeDocument/2006/relationships/slideLayout" Target="../slideLayouts/slideLayout18.xml"  /><Relationship Id="rId9" Type="http://schemas.openxmlformats.org/officeDocument/2006/relationships/slideLayout" Target="../slideLayouts/slideLayout19.xml"  /></Relationships>
</file>

<file path=ppt/slideMasters/_rels/slideMaster3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Relationship Id="rId10" Type="http://schemas.openxmlformats.org/officeDocument/2006/relationships/slideLayout" Target="../slideLayouts/slideLayout31.xml"  /><Relationship Id="rId11" Type="http://schemas.openxmlformats.org/officeDocument/2006/relationships/slideLayout" Target="../slideLayouts/slideLayout32.xml"  /><Relationship Id="rId12" Type="http://schemas.openxmlformats.org/officeDocument/2006/relationships/slideLayout" Target="../slideLayouts/slideLayout33.xml"  /><Relationship Id="rId2" Type="http://schemas.openxmlformats.org/officeDocument/2006/relationships/slideLayout" Target="../slideLayouts/slideLayout23.xml"  /><Relationship Id="rId3" Type="http://schemas.openxmlformats.org/officeDocument/2006/relationships/slideLayout" Target="../slideLayouts/slideLayout24.xml"  /><Relationship Id="rId4" Type="http://schemas.openxmlformats.org/officeDocument/2006/relationships/slideLayout" Target="../slideLayouts/slideLayout25.xml"  /><Relationship Id="rId5" Type="http://schemas.openxmlformats.org/officeDocument/2006/relationships/slideLayout" Target="../slideLayouts/slideLayout26.xml"  /><Relationship Id="rId6" Type="http://schemas.openxmlformats.org/officeDocument/2006/relationships/slideLayout" Target="../slideLayouts/slideLayout27.xml"  /><Relationship Id="rId7" Type="http://schemas.openxmlformats.org/officeDocument/2006/relationships/slideLayout" Target="../slideLayouts/slideLayout28.xml"  /><Relationship Id="rId8" Type="http://schemas.openxmlformats.org/officeDocument/2006/relationships/slideLayout" Target="../slideLayouts/slideLayout29.xml"  /><Relationship Id="rId9" Type="http://schemas.openxmlformats.org/officeDocument/2006/relationships/slideLayout" Target="../slideLayouts/slideLayout30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107287" tIns="53643" rIns="107287" bIns="53643" anchor="ctr" anchorCtr="0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107287" tIns="53643" rIns="107287" bIns="53643" anchor="t" anchorCtr="0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107287" tIns="53643" rIns="107287" bIns="53643" anchor="ctr"/>
          <a:lstStyle>
            <a:lvl1pPr algn="l" defTabSz="1072866" fontAlgn="auto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/>
            <a:fld id="{09FD4106-6C28-44EC-8658-B61B93107E09}" type="datetimeFigureOut">
              <a:rPr lang="ko-KR" altLang="en-US"/>
              <a:pPr/>
              <a:t>2014-03-12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107287" tIns="53643" rIns="107287" bIns="53643" anchor="ctr"/>
          <a:lstStyle>
            <a:lvl1pPr algn="ctr" defTabSz="1072866" fontAlgn="auto">
              <a:spcBef>
                <a:spcPts val="0"/>
              </a:spcBef>
              <a:spcAft>
                <a:spcPts val="0"/>
              </a:spcAft>
              <a:defRPr kumimoji="0" sz="140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107287" tIns="53643" rIns="107287" bIns="53643" anchor="ctr"/>
          <a:lstStyle>
            <a:lvl1pPr algn="r" defTabSz="1072866" fontAlgn="auto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/>
            <a:fld id="{A1E83286-F5D7-4C83-907E-82D8B8C5D9F1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1071563" rtl="0" fontAlgn="base" latinLnBrk="1">
        <a:spcBef>
          <a:spcPct val="0"/>
        </a:spcBef>
        <a:spcAft>
          <a:spcPct val="0"/>
        </a:spcAft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2pPr>
      <a:lvl3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3pPr>
      <a:lvl4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4pPr>
      <a:lvl5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5pPr>
      <a:lvl6pPr marL="4572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6pPr>
      <a:lvl7pPr marL="9144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7pPr>
      <a:lvl8pPr marL="13716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8pPr>
      <a:lvl9pPr marL="18288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9pPr>
    </p:titleStyle>
    <p:bodyStyle>
      <a:lvl1pPr marL="401638" indent="-401638" algn="l" defTabSz="1071563" rtl="0" fontAlgn="base" latinLnBrk="1">
        <a:spcBef>
          <a:spcPct val="20000"/>
        </a:spcBef>
        <a:spcAft>
          <a:spcPct val="0"/>
        </a:spcAft>
        <a:buFont typeface="Arial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1538" indent="-334963" algn="l" defTabSz="1071563" rtl="0" fontAlgn="base" latinLnBrk="1">
        <a:spcBef>
          <a:spcPct val="20000"/>
        </a:spcBef>
        <a:spcAft>
          <a:spcPct val="0"/>
        </a:spcAft>
        <a:buFont typeface="Arial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9850" indent="-266700" algn="l" defTabSz="1071563" rtl="0" fontAlgn="base" latinLnBrk="1">
        <a:spcBef>
          <a:spcPct val="20000"/>
        </a:spcBef>
        <a:spcAft>
          <a:spcPct val="0"/>
        </a:spcAft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6425" indent="-266700" algn="l" defTabSz="1071563" rtl="0" fontAlgn="base" latinLnBrk="1">
        <a:spcBef>
          <a:spcPct val="20000"/>
        </a:spcBef>
        <a:spcAft>
          <a:spcPct val="0"/>
        </a:spcAft>
        <a:buFont typeface="Arial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13000" indent="-266700" algn="l" defTabSz="1071563" rtl="0" fontAlgn="base" latinLnBrk="1">
        <a:spcBef>
          <a:spcPct val="20000"/>
        </a:spcBef>
        <a:spcAft>
          <a:spcPct val="0"/>
        </a:spcAft>
        <a:buFont typeface="Arial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50380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86813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3246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59678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6433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2866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9298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5731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2164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8597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55029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91462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1_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제목 개체 틀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107287" tIns="53643" rIns="107287" bIns="53643" anchor="ctr" anchorCtr="0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2051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107287" tIns="53643" rIns="107287" bIns="53643" anchor="t" anchorCtr="0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107287" tIns="53643" rIns="107287" bIns="53643" anchor="ctr"/>
          <a:lstStyle>
            <a:lvl1pPr algn="l" defTabSz="1072866" fontAlgn="auto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/>
            <a:fld id="{E386C81E-E9BC-4BC3-9104-B96DEED8BE11}" type="datetimeFigureOut">
              <a:rPr lang="ko-KR" altLang="en-US"/>
              <a:pPr/>
              <a:t>2014-03-12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107287" tIns="53643" rIns="107287" bIns="53643" anchor="ctr"/>
          <a:lstStyle>
            <a:lvl1pPr algn="ctr" defTabSz="1072866" fontAlgn="auto">
              <a:spcBef>
                <a:spcPts val="0"/>
              </a:spcBef>
              <a:spcAft>
                <a:spcPts val="0"/>
              </a:spcAft>
              <a:defRPr kumimoji="0" sz="1400" dirty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107287" tIns="53643" rIns="107287" bIns="53643" anchor="ctr"/>
          <a:lstStyle>
            <a:lvl1pPr algn="r" defTabSz="1072866" fontAlgn="auto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/>
            <a:fld id="{FFB8F125-5385-46BC-BBB2-14BF5A426E51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txStyles>
    <p:titleStyle>
      <a:lvl1pPr algn="ctr" defTabSz="1071563" rtl="0" fontAlgn="base" latinLnBrk="1">
        <a:spcBef>
          <a:spcPct val="0"/>
        </a:spcBef>
        <a:spcAft>
          <a:spcPct val="0"/>
        </a:spcAft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2pPr>
      <a:lvl3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3pPr>
      <a:lvl4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4pPr>
      <a:lvl5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5pPr>
      <a:lvl6pPr marL="4572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6pPr>
      <a:lvl7pPr marL="9144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7pPr>
      <a:lvl8pPr marL="13716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8pPr>
      <a:lvl9pPr marL="18288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9pPr>
    </p:titleStyle>
    <p:bodyStyle>
      <a:lvl1pPr marL="401638" indent="-401638" algn="l" defTabSz="1071563" rtl="0" fontAlgn="base" latinLnBrk="1">
        <a:spcBef>
          <a:spcPct val="20000"/>
        </a:spcBef>
        <a:spcAft>
          <a:spcPct val="0"/>
        </a:spcAft>
        <a:buFont typeface="Arial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1538" indent="-334963" algn="l" defTabSz="1071563" rtl="0" fontAlgn="base" latinLnBrk="1">
        <a:spcBef>
          <a:spcPct val="20000"/>
        </a:spcBef>
        <a:spcAft>
          <a:spcPct val="0"/>
        </a:spcAft>
        <a:buFont typeface="Arial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9850" indent="-266700" algn="l" defTabSz="1071563" rtl="0" fontAlgn="base" latinLnBrk="1">
        <a:spcBef>
          <a:spcPct val="20000"/>
        </a:spcBef>
        <a:spcAft>
          <a:spcPct val="0"/>
        </a:spcAft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6425" indent="-266700" algn="l" defTabSz="1071563" rtl="0" fontAlgn="base" latinLnBrk="1">
        <a:spcBef>
          <a:spcPct val="20000"/>
        </a:spcBef>
        <a:spcAft>
          <a:spcPct val="0"/>
        </a:spcAft>
        <a:buFont typeface="Arial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13000" indent="-266700" algn="l" defTabSz="1071563" rtl="0" fontAlgn="base" latinLnBrk="1">
        <a:spcBef>
          <a:spcPct val="20000"/>
        </a:spcBef>
        <a:spcAft>
          <a:spcPct val="0"/>
        </a:spcAft>
        <a:buFont typeface="Arial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50380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86813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3246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59678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6433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2866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9298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5731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2164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8597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55029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91462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2_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제목 개체 틀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107287" tIns="53643" rIns="107287" bIns="53643" anchor="ctr" anchorCtr="0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075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107287" tIns="53643" rIns="107287" bIns="53643" anchor="t" anchorCtr="0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107287" tIns="53643" rIns="107287" bIns="53643" anchor="ctr"/>
          <a:lstStyle>
            <a:lvl1pPr algn="l" defTabSz="1072866" fontAlgn="auto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/>
            <a:fld id="{638004E5-9E70-42E3-922D-FBEFFCD117C6}" type="datetimeFigureOut">
              <a:rPr lang="ko-KR" altLang="en-US"/>
              <a:pPr/>
              <a:t>2014-03-12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107287" tIns="53643" rIns="107287" bIns="53643" anchor="ctr"/>
          <a:lstStyle>
            <a:lvl1pPr algn="ctr" defTabSz="1072866" fontAlgn="auto">
              <a:spcBef>
                <a:spcPts val="0"/>
              </a:spcBef>
              <a:spcAft>
                <a:spcPts val="0"/>
              </a:spcAft>
              <a:defRPr kumimoji="0" sz="1400" dirty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107287" tIns="53643" rIns="107287" bIns="53643" anchor="ctr"/>
          <a:lstStyle>
            <a:lvl1pPr algn="r" defTabSz="1072866" fontAlgn="auto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/>
            <a:fld id="{0494F268-328F-49F1-A758-AE9D2DAD3B08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</p:sldLayoutIdLst>
  <p:txStyles>
    <p:titleStyle>
      <a:lvl1pPr algn="ctr" defTabSz="1071563" rtl="0" fontAlgn="base" latinLnBrk="1">
        <a:spcBef>
          <a:spcPct val="0"/>
        </a:spcBef>
        <a:spcAft>
          <a:spcPct val="0"/>
        </a:spcAft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2pPr>
      <a:lvl3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3pPr>
      <a:lvl4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4pPr>
      <a:lvl5pPr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5pPr>
      <a:lvl6pPr marL="4572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6pPr>
      <a:lvl7pPr marL="9144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7pPr>
      <a:lvl8pPr marL="13716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8pPr>
      <a:lvl9pPr marL="1828800" algn="ctr" defTabSz="1071563" rtl="0" fontAlgn="base" latinLnBrk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맑은 고딕"/>
          <a:ea typeface="맑은 고딕"/>
        </a:defRPr>
      </a:lvl9pPr>
    </p:titleStyle>
    <p:bodyStyle>
      <a:lvl1pPr marL="401638" indent="-401638" algn="l" defTabSz="1071563" rtl="0" fontAlgn="base" latinLnBrk="1">
        <a:spcBef>
          <a:spcPct val="20000"/>
        </a:spcBef>
        <a:spcAft>
          <a:spcPct val="0"/>
        </a:spcAft>
        <a:buFont typeface="Arial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1538" indent="-334963" algn="l" defTabSz="1071563" rtl="0" fontAlgn="base" latinLnBrk="1">
        <a:spcBef>
          <a:spcPct val="20000"/>
        </a:spcBef>
        <a:spcAft>
          <a:spcPct val="0"/>
        </a:spcAft>
        <a:buFont typeface="Arial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9850" indent="-266700" algn="l" defTabSz="1071563" rtl="0" fontAlgn="base" latinLnBrk="1">
        <a:spcBef>
          <a:spcPct val="20000"/>
        </a:spcBef>
        <a:spcAft>
          <a:spcPct val="0"/>
        </a:spcAft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6425" indent="-266700" algn="l" defTabSz="1071563" rtl="0" fontAlgn="base" latinLnBrk="1">
        <a:spcBef>
          <a:spcPct val="20000"/>
        </a:spcBef>
        <a:spcAft>
          <a:spcPct val="0"/>
        </a:spcAft>
        <a:buFont typeface="Arial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13000" indent="-266700" algn="l" defTabSz="1071563" rtl="0" fontAlgn="base" latinLnBrk="1">
        <a:spcBef>
          <a:spcPct val="20000"/>
        </a:spcBef>
        <a:spcAft>
          <a:spcPct val="0"/>
        </a:spcAft>
        <a:buFont typeface="Arial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50380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86813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3246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59678" indent="-268216" algn="l" defTabSz="107286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6433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2866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9298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5731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2164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8597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55029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91462" algn="l" defTabSz="107286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.jpeg"  /><Relationship Id="rId3" Type="http://schemas.openxmlformats.org/officeDocument/2006/relationships/notesSlide" Target="../notesSlides/notesSlide1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4.xml"  /><Relationship Id="rId2" Type="http://schemas.openxmlformats.org/officeDocument/2006/relationships/notesSlide" Target="../notesSlides/notesSlide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.jpeg"  /><Relationship Id="rId3" Type="http://schemas.openxmlformats.org/officeDocument/2006/relationships/image" Target="../media/image4.jpeg"  /><Relationship Id="rId4" Type="http://schemas.openxmlformats.org/officeDocument/2006/relationships/image" Target="../media/image5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6.jpeg"  /><Relationship Id="rId3" Type="http://schemas.openxmlformats.org/officeDocument/2006/relationships/image" Target="../media/image7.jpeg"  /><Relationship Id="rId4" Type="http://schemas.openxmlformats.org/officeDocument/2006/relationships/image" Target="../media/image8.jpeg"  /><Relationship Id="rId5" Type="http://schemas.openxmlformats.org/officeDocument/2006/relationships/image" Target="../media/image9.jpe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0.jpeg"  /><Relationship Id="rId3" Type="http://schemas.openxmlformats.org/officeDocument/2006/relationships/image" Target="../media/image11.jpeg"  /><Relationship Id="rId4" Type="http://schemas.openxmlformats.org/officeDocument/2006/relationships/image" Target="../media/image12.jpeg"  /><Relationship Id="rId5" Type="http://schemas.openxmlformats.org/officeDocument/2006/relationships/image" Target="../media/image13.jpe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4.jpeg"  /><Relationship Id="rId3" Type="http://schemas.openxmlformats.org/officeDocument/2006/relationships/image" Target="../media/image15.jpeg"  /><Relationship Id="rId4" Type="http://schemas.openxmlformats.org/officeDocument/2006/relationships/image" Target="../media/image16.jpeg"  /><Relationship Id="rId5" Type="http://schemas.openxmlformats.org/officeDocument/2006/relationships/image" Target="../media/image17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8.jpeg"  /><Relationship Id="rId3" Type="http://schemas.openxmlformats.org/officeDocument/2006/relationships/image" Target="../media/image19.jpeg"  /><Relationship Id="rId4" Type="http://schemas.openxmlformats.org/officeDocument/2006/relationships/image" Target="../media/image20.jpeg"  /><Relationship Id="rId5" Type="http://schemas.openxmlformats.org/officeDocument/2006/relationships/image" Target="../media/image21.jpe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2.jpeg"  /><Relationship Id="rId3" Type="http://schemas.openxmlformats.org/officeDocument/2006/relationships/image" Target="../media/image23.jpeg"  /><Relationship Id="rId4" Type="http://schemas.openxmlformats.org/officeDocument/2006/relationships/image" Target="../media/image24.jpeg"  /><Relationship Id="rId5" Type="http://schemas.openxmlformats.org/officeDocument/2006/relationships/image" Target="../media/image25.jpeg"  /><Relationship Id="rId6" Type="http://schemas.openxmlformats.org/officeDocument/2006/relationships/image" Target="../media/image26.jpe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7.jpeg"  /><Relationship Id="rId3" Type="http://schemas.openxmlformats.org/officeDocument/2006/relationships/image" Target="../media/image28.jpeg"  /><Relationship Id="rId4" Type="http://schemas.openxmlformats.org/officeDocument/2006/relationships/notesSlide" Target="../notesSlides/notesSlide3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Relationship Id="rId2" Type="http://schemas.openxmlformats.org/officeDocument/2006/relationships/image" Target="../media/image29.jpeg"  /><Relationship Id="rId3" Type="http://schemas.openxmlformats.org/officeDocument/2006/relationships/image" Target="../media/image30.jpeg"  /><Relationship Id="rId4" Type="http://schemas.openxmlformats.org/officeDocument/2006/relationships/image" Target="../media/image31.png"  /><Relationship Id="rId5" Type="http://schemas.openxmlformats.org/officeDocument/2006/relationships/notesSlide" Target="../notesSlides/notesSlide4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2.jpeg"  /><Relationship Id="rId3" Type="http://schemas.openxmlformats.org/officeDocument/2006/relationships/image" Target="../media/image33.jpeg"  /><Relationship Id="rId4" Type="http://schemas.openxmlformats.org/officeDocument/2006/relationships/notesSlide" Target="../notesSlides/notesSlide5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4.jpe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5.jpeg"  /><Relationship Id="rId3" Type="http://schemas.openxmlformats.org/officeDocument/2006/relationships/image" Target="../media/image36.jpeg"  /><Relationship Id="rId4" Type="http://schemas.openxmlformats.org/officeDocument/2006/relationships/image" Target="../media/image37.jpe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8.jpeg"  /><Relationship Id="rId3" Type="http://schemas.openxmlformats.org/officeDocument/2006/relationships/image" Target="../media/image39.jpeg"  /><Relationship Id="rId4" Type="http://schemas.openxmlformats.org/officeDocument/2006/relationships/image" Target="../media/image40.jpeg"  /><Relationship Id="rId5" Type="http://schemas.openxmlformats.org/officeDocument/2006/relationships/image" Target="../media/image41.jpe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2.png"  /><Relationship Id="rId3" Type="http://schemas.openxmlformats.org/officeDocument/2006/relationships/image" Target="../media/image43.jpeg"  /><Relationship Id="rId4" Type="http://schemas.openxmlformats.org/officeDocument/2006/relationships/image" Target="../media/image44.jpeg"  /><Relationship Id="rId5" Type="http://schemas.openxmlformats.org/officeDocument/2006/relationships/image" Target="../media/image45.jpe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6.jpeg"  /><Relationship Id="rId3" Type="http://schemas.openxmlformats.org/officeDocument/2006/relationships/image" Target="../media/image47.jpeg"  /><Relationship Id="rId4" Type="http://schemas.openxmlformats.org/officeDocument/2006/relationships/image" Target="../media/image48.pn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9.jpeg"  /><Relationship Id="rId3" Type="http://schemas.openxmlformats.org/officeDocument/2006/relationships/image" Target="../media/image50.jpeg"  /><Relationship Id="rId4" Type="http://schemas.openxmlformats.org/officeDocument/2006/relationships/image" Target="../media/image51.jpeg"  /><Relationship Id="rId5" Type="http://schemas.openxmlformats.org/officeDocument/2006/relationships/image" Target="../media/image52.jpe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3.jpeg"  /><Relationship Id="rId3" Type="http://schemas.openxmlformats.org/officeDocument/2006/relationships/notesSlide" Target="../notesSlides/notesSlide6.xml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video" Target="file:///F:/&#51109;&#49888;&#45824;/&#50672;&#53444;&#48176;&#45804;&#48512;&#44032;%20&#46108;%20&#47785;&#49324;.wmv" TargetMode="External" /><Relationship Id="rId3" Type="http://schemas.openxmlformats.org/officeDocument/2006/relationships/image" Target="../media/image54.png"  /></Relationships>
</file>

<file path=ppt/slides/_rels/slide2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5.jpeg"  /></Relationships>
</file>

<file path=ppt/slides/_rels/slide2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6.png"  /></Relationships>
</file>

<file path=ppt/slides/_rels/slide2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7.jpeg"  /></Relationships>
</file>

<file path=ppt/slides/_rels/slide2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8.jpeg"  /></Relationships>
</file>

<file path=ppt/slides/_rels/slide2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2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9.jpeg"  /><Relationship Id="rId3" Type="http://schemas.openxmlformats.org/officeDocument/2006/relationships/image" Target="../media/image60.png"  /><Relationship Id="rId4" Type="http://schemas.openxmlformats.org/officeDocument/2006/relationships/image" Target="../media/image61.jpeg"  /></Relationships>
</file>

<file path=ppt/slides/_rels/slide2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notesSlide" Target="../notesSlides/notesSlide7.xml"  /></Relationships>
</file>

<file path=ppt/slides/_rels/slide2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62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7504" y="332656"/>
            <a:ext cx="2664296" cy="940187"/>
          </a:xfrm>
          <a:prstGeom prst="rect">
            <a:avLst/>
          </a:prstGeom>
          <a:noFill/>
        </p:spPr>
        <p:txBody>
          <a:bodyPr lIns="107287" tIns="53643" rIns="107287" bIns="53643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52"/>
              <a:t>희망과 대안</a:t>
            </a:r>
            <a:endParaRPr lang="ko-KR" altLang="en-US" sz="1200" b="1" spc="52"/>
          </a:p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spc="52"/>
              <a:t>밥상공동체</a:t>
            </a:r>
            <a:r>
              <a:rPr lang="en-US" altLang="ko-KR" sz="1600" b="1" spc="52"/>
              <a:t>&amp;</a:t>
            </a:r>
            <a:r>
              <a:rPr lang="ko-KR" altLang="en-US" sz="1600" b="1" spc="52"/>
              <a:t>연탄은행</a:t>
            </a:r>
            <a:endParaRPr lang="ko-KR" altLang="en-US" sz="1600" b="1" spc="52"/>
          </a:p>
          <a:p>
            <a:pPr defTabSz="1260157">
              <a:spcBef>
                <a:spcPct val="0"/>
              </a:spcBef>
              <a:spcAft>
                <a:spcPct val="0"/>
              </a:spcAft>
            </a:pPr>
            <a:endParaRPr lang="en-US" altLang="ko-KR" sz="500" b="1" spc="55"/>
          </a:p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en-US" altLang="ko-KR" sz="1100" b="1" spc="49"/>
              <a:t>www.babsang.or.kr</a:t>
            </a:r>
            <a:endParaRPr lang="en-US" altLang="ko-KR" sz="1100" b="1" spc="49"/>
          </a:p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en-US" altLang="ko-KR" sz="1100" b="1" spc="49"/>
              <a:t>1577-9044,  02-934-4933</a:t>
            </a:r>
            <a:endParaRPr lang="ko-KR" altLang="en-US" sz="1100" b="1" spc="49"/>
          </a:p>
        </p:txBody>
      </p:sp>
      <p:sp>
        <p:nvSpPr>
          <p:cNvPr id="4099" name="TextBox 11"/>
          <p:cNvSpPr txBox="1">
            <a:spLocks noChangeArrowheads="1"/>
          </p:cNvSpPr>
          <p:nvPr/>
        </p:nvSpPr>
        <p:spPr>
          <a:xfrm>
            <a:off x="5292725" y="6021388"/>
            <a:ext cx="3142615" cy="291782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400" b="1"/>
              <a:t>가갸거겨</a:t>
            </a:r>
            <a:r>
              <a:rPr lang="en-US" altLang="ko-KR" sz="1400" b="1"/>
              <a:t>.. </a:t>
            </a:r>
            <a:r>
              <a:rPr lang="ko-KR" altLang="en-US" sz="1400" b="1"/>
              <a:t>어르신 한글교실</a:t>
            </a:r>
            <a:r>
              <a:rPr lang="en-US" altLang="ko-KR" sz="1400" b="1"/>
              <a:t>(2013.12)</a:t>
            </a:r>
            <a:endParaRPr lang="ko-KR" altLang="en-US" sz="1400" b="1"/>
          </a:p>
        </p:txBody>
      </p:sp>
      <p:pic>
        <p:nvPicPr>
          <p:cNvPr id="4100" name="Picture 2" descr="C:\Users\user\Desktop\한글교실 3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4716463" y="2924175"/>
            <a:ext cx="3919537" cy="29400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101" name="TextBox 5"/>
          <p:cNvSpPr txBox="1">
            <a:spLocks noChangeArrowheads="1"/>
          </p:cNvSpPr>
          <p:nvPr/>
        </p:nvSpPr>
        <p:spPr>
          <a:xfrm>
            <a:off x="6372225" y="549275"/>
            <a:ext cx="2682240" cy="44894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2400" b="1">
                <a:solidFill>
                  <a:srgbClr val="82b75a"/>
                </a:solidFill>
              </a:rPr>
              <a:t>강의를  시작하며</a:t>
            </a:r>
            <a:r>
              <a:rPr lang="en-US" altLang="ko-KR" sz="2400" b="1">
                <a:solidFill>
                  <a:srgbClr val="82b75a"/>
                </a:solidFill>
              </a:rPr>
              <a:t>..</a:t>
            </a:r>
            <a:endParaRPr lang="ko-KR" altLang="en-US" sz="2400" b="1">
              <a:solidFill>
                <a:srgbClr val="82b75a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1밥상공동체 대표이미지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5" name="TextBox 14"/>
          <p:cNvSpPr txBox="1"/>
          <p:nvPr/>
        </p:nvSpPr>
        <p:spPr>
          <a:xfrm>
            <a:off x="1699260" y="6309320"/>
            <a:ext cx="5602605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>
                <a:solidFill>
                  <a:schemeClr val="bg1"/>
                </a:solidFill>
              </a:rPr>
              <a:t>이웃과  함께하는  밥상공동체  창립  </a:t>
            </a:r>
            <a:r>
              <a:rPr lang="en-US" altLang="ko-KR" sz="1600" b="1">
                <a:solidFill>
                  <a:schemeClr val="bg1"/>
                </a:solidFill>
              </a:rPr>
              <a:t>14</a:t>
            </a:r>
            <a:r>
              <a:rPr lang="ko-KR" altLang="en-US" sz="1600" b="1">
                <a:solidFill>
                  <a:schemeClr val="bg1"/>
                </a:solidFill>
              </a:rPr>
              <a:t>번째  행사</a:t>
            </a:r>
            <a:r>
              <a:rPr lang="en-US" altLang="ko-KR" sz="1600" b="1">
                <a:solidFill>
                  <a:schemeClr val="bg1"/>
                </a:solidFill>
              </a:rPr>
              <a:t>(2012.04)</a:t>
            </a:r>
            <a:endParaRPr lang="ko-KR" altLang="en-US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gradFill flip="none" rotWithShape="1">
          <a:gsLst>
            <a:gs pos="0">
              <a:srgbClr val="3c3c3c"/>
            </a:gs>
            <a:gs pos="100000">
              <a:srgbClr val="1b1b1b"/>
            </a:gs>
          </a:gsLst>
          <a:path path="circle">
            <a:fillToRect l="50000" t="50000" r="50000" b="50000"/>
          </a:path>
          <a:tileRect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2348880"/>
            <a:ext cx="9144000" cy="924213"/>
          </a:xfrm>
          <a:prstGeom prst="rect">
            <a:avLst/>
          </a:prstGeom>
          <a:noFill/>
        </p:spPr>
        <p:txBody>
          <a:bodyPr lIns="107287" tIns="53643" rIns="107287" bIns="53643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5400" b="1">
                <a:solidFill>
                  <a:schemeClr val="accent3"/>
                </a:solidFill>
              </a:rPr>
              <a:t>교회  밖의  교회</a:t>
            </a:r>
            <a:r>
              <a:rPr lang="en-US" altLang="ko-KR" sz="2400" b="1">
                <a:solidFill>
                  <a:schemeClr val="accent3"/>
                </a:solidFill>
              </a:rPr>
              <a:t> </a:t>
            </a:r>
            <a:r>
              <a:rPr lang="en-US" altLang="ko-KR" sz="5400" b="1">
                <a:solidFill>
                  <a:schemeClr val="accent3"/>
                </a:solidFill>
              </a:rPr>
              <a:t>, </a:t>
            </a:r>
            <a:r>
              <a:rPr lang="ko-KR" altLang="en-US" sz="5400" b="1">
                <a:solidFill>
                  <a:schemeClr val="accent3"/>
                </a:solidFill>
              </a:rPr>
              <a:t>밥상공동체</a:t>
            </a:r>
            <a:endParaRPr lang="ko-KR" altLang="en-US" sz="4400" b="1">
              <a:solidFill>
                <a:schemeClr val="accent3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4208" y="5805264"/>
            <a:ext cx="2448272" cy="658704"/>
          </a:xfrm>
          <a:prstGeom prst="rect">
            <a:avLst/>
          </a:prstGeom>
          <a:noFill/>
        </p:spPr>
        <p:txBody>
          <a:bodyPr lIns="107287" tIns="53643" rIns="107287" bIns="53643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800" b="1" spc="41">
                <a:solidFill>
                  <a:schemeClr val="bg1"/>
                </a:solidFill>
              </a:rPr>
              <a:t>섬김이  </a:t>
            </a:r>
            <a:r>
              <a:rPr lang="en-US" altLang="ko-KR" sz="1800" b="1" spc="41">
                <a:solidFill>
                  <a:schemeClr val="bg1"/>
                </a:solidFill>
              </a:rPr>
              <a:t>: </a:t>
            </a:r>
            <a:r>
              <a:rPr lang="ko-KR" altLang="en-US" sz="1800" b="1" spc="41">
                <a:solidFill>
                  <a:schemeClr val="bg1"/>
                </a:solidFill>
              </a:rPr>
              <a:t> 허기복 목사</a:t>
            </a:r>
            <a:endParaRPr lang="ko-KR" altLang="en-US" sz="1600" b="1" spc="52">
              <a:solidFill>
                <a:schemeClr val="bg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372225" y="6237288"/>
            <a:ext cx="2376488" cy="460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7171" name="Picture 3" descr="C:\Users\user\Desktop\2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l="12970"/>
          <a:stretch>
            <a:fillRect/>
          </a:stretch>
        </p:blipFill>
        <p:spPr>
          <a:xfrm>
            <a:off x="1258888" y="1628775"/>
            <a:ext cx="3222625" cy="24606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2" name="Picture 4" descr="C:\Users\user\Desktop\3식사자존심값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 l="12930" t="10770" b="1310"/>
          <a:stretch>
            <a:fillRect/>
          </a:stretch>
        </p:blipFill>
        <p:spPr>
          <a:xfrm>
            <a:off x="4787900" y="1844675"/>
            <a:ext cx="2808288" cy="22352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3" name="Picture 6" descr="C:\Users\user\Desktop\4저녁도시락(2)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 t="2800" r="5500" b="2000"/>
          <a:stretch>
            <a:fillRect/>
          </a:stretch>
        </p:blipFill>
        <p:spPr>
          <a:xfrm>
            <a:off x="3419475" y="4365625"/>
            <a:ext cx="2954338" cy="2232025"/>
          </a:xfrm>
          <a:prstGeom prst="rect">
            <a:avLst/>
          </a:prstGeom>
          <a:noFill/>
          <a:ln w="9525">
            <a:noFill/>
            <a:miter/>
          </a:ln>
        </p:spPr>
      </p:pic>
      <p:cxnSp>
        <p:nvCxnSpPr>
          <p:cNvPr id="17" name="직선 연결선 16"/>
          <p:cNvCxnSpPr/>
          <p:nvPr/>
        </p:nvCxnSpPr>
        <p:spPr>
          <a:xfrm>
            <a:off x="1547813" y="4221163"/>
            <a:ext cx="5972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5" name="TextBox 20"/>
          <p:cNvSpPr txBox="1">
            <a:spLocks noChangeArrowheads="1"/>
          </p:cNvSpPr>
          <p:nvPr/>
        </p:nvSpPr>
        <p:spPr>
          <a:xfrm>
            <a:off x="827088" y="1052513"/>
            <a:ext cx="4293552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 무료급식</a:t>
            </a:r>
            <a:r>
              <a:rPr lang="en-US" altLang="ko-KR" sz="1800"/>
              <a:t>, </a:t>
            </a:r>
            <a:r>
              <a:rPr lang="ko-KR" altLang="en-US" sz="1800"/>
              <a:t>식사자존심 값</a:t>
            </a:r>
            <a:r>
              <a:rPr lang="en-US" altLang="ko-KR" sz="1800"/>
              <a:t>, </a:t>
            </a:r>
            <a:r>
              <a:rPr lang="ko-KR" altLang="en-US" sz="1800"/>
              <a:t>저녁도시락</a:t>
            </a:r>
            <a:endParaRPr lang="ko-KR" altLang="en-US" sz="1800"/>
          </a:p>
        </p:txBody>
      </p:sp>
      <p:sp>
        <p:nvSpPr>
          <p:cNvPr id="23" name="TextBox 22"/>
          <p:cNvSpPr txBox="1"/>
          <p:nvPr/>
        </p:nvSpPr>
        <p:spPr>
          <a:xfrm>
            <a:off x="3635896" y="3789040"/>
            <a:ext cx="875144" cy="295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무료급식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64088" y="6309320"/>
            <a:ext cx="1051952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저녁도시락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328410" y="3789040"/>
            <a:ext cx="1302341" cy="295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식사자존심 값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7179" name="TextBox 12"/>
          <p:cNvSpPr txBox="1">
            <a:spLocks noChangeArrowheads="1"/>
          </p:cNvSpPr>
          <p:nvPr/>
        </p:nvSpPr>
        <p:spPr>
          <a:xfrm>
            <a:off x="468313" y="620713"/>
            <a:ext cx="3461702" cy="387032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Ⅰ. </a:t>
            </a:r>
            <a:r>
              <a:rPr lang="ko-KR" altLang="en-US" sz="2000" b="1"/>
              <a:t>사역</a:t>
            </a:r>
            <a:r>
              <a:rPr lang="en-US" altLang="ko-KR" sz="2000" b="1"/>
              <a:t>(1998~2014</a:t>
            </a:r>
            <a:r>
              <a:rPr lang="ko-KR" altLang="en-US" sz="2000" b="1"/>
              <a:t>년 현재</a:t>
            </a:r>
            <a:r>
              <a:rPr lang="en-US" altLang="ko-KR" sz="2000" b="1"/>
              <a:t>)</a:t>
            </a:r>
            <a:endParaRPr lang="ko-KR" altLang="en-US" sz="2000" b="1"/>
          </a:p>
        </p:txBody>
      </p:sp>
      <p:cxnSp>
        <p:nvCxnSpPr>
          <p:cNvPr id="14" name="직선 연결선 13"/>
          <p:cNvCxnSpPr/>
          <p:nvPr/>
        </p:nvCxnSpPr>
        <p:spPr>
          <a:xfrm>
            <a:off x="4643438" y="2276475"/>
            <a:ext cx="0" cy="19446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3203575" y="4221163"/>
            <a:ext cx="0" cy="19446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8195" name="Picture 2" descr="C:\Users\user\Desktop\5다시서는집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1762125" y="1557338"/>
            <a:ext cx="2428875" cy="24526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8196" name="Picture 3" descr="C:\Users\user\Desktop\6구두대학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 t="13690" b="10300"/>
          <a:stretch>
            <a:fillRect/>
          </a:stretch>
        </p:blipFill>
        <p:spPr>
          <a:xfrm>
            <a:off x="4572000" y="1484313"/>
            <a:ext cx="2252663" cy="25542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8197" name="Picture 4" descr="C:\Users\user\Desktop\7보물(고물)상 사장이 된 이도열씨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 l="19330" t="2920" r="1830" b="1600"/>
          <a:stretch>
            <a:fillRect/>
          </a:stretch>
        </p:blipFill>
        <p:spPr>
          <a:xfrm>
            <a:off x="1476375" y="4292600"/>
            <a:ext cx="2687638" cy="236855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8198" name="Picture 5" descr="C:\Users\user\Desktop\8잼있는일터.JPG"/>
          <p:cNvPicPr>
            <a:picLocks noChangeAspect="1" noChangeArrowheads="1"/>
          </p:cNvPicPr>
          <p:nvPr/>
        </p:nvPicPr>
        <p:blipFill rotWithShape="1">
          <a:blip r:embed="rId5">
            <a:alphaModFix/>
            <a:lum/>
          </a:blip>
          <a:srcRect t="2410" r="13910" b="9110"/>
          <a:stretch>
            <a:fillRect/>
          </a:stretch>
        </p:blipFill>
        <p:spPr>
          <a:xfrm>
            <a:off x="4500563" y="4292600"/>
            <a:ext cx="3175000" cy="2376488"/>
          </a:xfrm>
          <a:prstGeom prst="rect">
            <a:avLst/>
          </a:prstGeom>
          <a:noFill/>
          <a:ln w="9525">
            <a:noFill/>
            <a:miter/>
          </a:ln>
        </p:spPr>
      </p:pic>
      <p:cxnSp>
        <p:nvCxnSpPr>
          <p:cNvPr id="22" name="직선 연결선 21"/>
          <p:cNvCxnSpPr/>
          <p:nvPr/>
        </p:nvCxnSpPr>
        <p:spPr>
          <a:xfrm>
            <a:off x="1908175" y="4149725"/>
            <a:ext cx="489585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4356100" y="2636838"/>
            <a:ext cx="0" cy="297656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131840" y="3717032"/>
            <a:ext cx="116965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다시서는  집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940152" y="3645024"/>
            <a:ext cx="875938" cy="2964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구두대학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59832" y="6381328"/>
            <a:ext cx="1184508" cy="2937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보물</a:t>
            </a:r>
            <a:r>
              <a:rPr lang="en-US" altLang="ko-KR" sz="1400" b="1">
                <a:solidFill>
                  <a:schemeClr val="bg1"/>
                </a:solidFill>
              </a:rPr>
              <a:t>(</a:t>
            </a:r>
            <a:r>
              <a:rPr lang="ko-KR" altLang="en-US" sz="1400" b="1">
                <a:solidFill>
                  <a:schemeClr val="bg1"/>
                </a:solidFill>
              </a:rPr>
              <a:t>고물</a:t>
            </a:r>
            <a:r>
              <a:rPr lang="en-US" altLang="ko-KR" sz="1400" b="1">
                <a:solidFill>
                  <a:schemeClr val="bg1"/>
                </a:solidFill>
              </a:rPr>
              <a:t>)</a:t>
            </a:r>
            <a:r>
              <a:rPr lang="ko-KR" altLang="en-US" sz="1400" b="1">
                <a:solidFill>
                  <a:schemeClr val="bg1"/>
                </a:solidFill>
              </a:rPr>
              <a:t>상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60232" y="6381328"/>
            <a:ext cx="1222658" cy="2937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잼있는  일터 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8205" name="TextBox 14"/>
          <p:cNvSpPr txBox="1">
            <a:spLocks noChangeArrowheads="1"/>
          </p:cNvSpPr>
          <p:nvPr/>
        </p:nvSpPr>
        <p:spPr>
          <a:xfrm>
            <a:off x="827088" y="1052513"/>
            <a:ext cx="6970077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주거와  취업지원</a:t>
            </a:r>
            <a:r>
              <a:rPr lang="en-US" altLang="ko-KR" sz="1800"/>
              <a:t>(</a:t>
            </a:r>
            <a:r>
              <a:rPr lang="ko-KR" altLang="en-US" sz="1800"/>
              <a:t>다시서는집</a:t>
            </a:r>
            <a:r>
              <a:rPr lang="en-US" altLang="ko-KR" sz="1800"/>
              <a:t>,  </a:t>
            </a:r>
            <a:r>
              <a:rPr lang="ko-KR" altLang="en-US" sz="1800"/>
              <a:t>구두대학</a:t>
            </a:r>
            <a:r>
              <a:rPr lang="en-US" altLang="ko-KR" sz="1800"/>
              <a:t>,  </a:t>
            </a:r>
            <a:r>
              <a:rPr lang="ko-KR" altLang="en-US" sz="1800"/>
              <a:t>보물상</a:t>
            </a:r>
            <a:r>
              <a:rPr lang="en-US" altLang="ko-KR" sz="1800"/>
              <a:t>,  </a:t>
            </a:r>
            <a:r>
              <a:rPr lang="ko-KR" altLang="en-US" sz="1800"/>
              <a:t>잼있는일터</a:t>
            </a:r>
            <a:r>
              <a:rPr lang="en-US" altLang="ko-KR" sz="1800"/>
              <a:t>)</a:t>
            </a:r>
            <a:endParaRPr lang="ko-KR" altLang="en-US" sz="1800"/>
          </a:p>
        </p:txBody>
      </p:sp>
      <p:sp>
        <p:nvSpPr>
          <p:cNvPr id="8206" name="TextBox 15"/>
          <p:cNvSpPr txBox="1">
            <a:spLocks noChangeArrowheads="1"/>
          </p:cNvSpPr>
          <p:nvPr/>
        </p:nvSpPr>
        <p:spPr>
          <a:xfrm>
            <a:off x="468313" y="620713"/>
            <a:ext cx="3461702" cy="387032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Ⅰ. </a:t>
            </a:r>
            <a:r>
              <a:rPr lang="ko-KR" altLang="en-US" sz="2000" b="1"/>
              <a:t>사역</a:t>
            </a:r>
            <a:r>
              <a:rPr lang="en-US" altLang="ko-KR" sz="2000" b="1"/>
              <a:t>(1998~2014</a:t>
            </a:r>
            <a:r>
              <a:rPr lang="ko-KR" altLang="en-US" sz="2000" b="1"/>
              <a:t>년 현재</a:t>
            </a:r>
            <a:r>
              <a:rPr lang="en-US" altLang="ko-KR" sz="2000" b="1"/>
              <a:t>)</a:t>
            </a:r>
            <a:endParaRPr lang="ko-KR" altLang="en-US" sz="2000" b="1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9219" name="Picture 2" descr="C:\Users\user\Desktop\9연탄은행(1)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l="9840" t="6560" r="1560" b="6250"/>
          <a:stretch>
            <a:fillRect/>
          </a:stretch>
        </p:blipFill>
        <p:spPr>
          <a:xfrm>
            <a:off x="1116013" y="1557338"/>
            <a:ext cx="3024187" cy="22320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220" name="Picture 3" descr="C:\Users\user\Desktop\9연탄은행(2)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 l="28440" t="21940" r="12500" b="6940"/>
          <a:stretch>
            <a:fillRect/>
          </a:stretch>
        </p:blipFill>
        <p:spPr>
          <a:xfrm>
            <a:off x="4427538" y="1484313"/>
            <a:ext cx="2552700" cy="23050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9" name="TextBox 18"/>
          <p:cNvSpPr txBox="1"/>
          <p:nvPr/>
        </p:nvSpPr>
        <p:spPr>
          <a:xfrm>
            <a:off x="2915816" y="3501008"/>
            <a:ext cx="114646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밥상연탄은행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68144" y="3501008"/>
            <a:ext cx="114646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밥상연탄은행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1692275" y="3933825"/>
            <a:ext cx="5972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4284663" y="1989138"/>
            <a:ext cx="0" cy="19446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5003800" y="3933825"/>
            <a:ext cx="0" cy="1943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6" name="TextBox 16"/>
          <p:cNvSpPr txBox="1">
            <a:spLocks noChangeArrowheads="1"/>
          </p:cNvSpPr>
          <p:nvPr/>
        </p:nvSpPr>
        <p:spPr>
          <a:xfrm>
            <a:off x="827088" y="1052513"/>
            <a:ext cx="2870200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연탄은행</a:t>
            </a:r>
            <a:r>
              <a:rPr lang="en-US" altLang="ko-KR" sz="1800"/>
              <a:t>,  </a:t>
            </a:r>
            <a:r>
              <a:rPr lang="ko-KR" altLang="en-US" sz="1800"/>
              <a:t>신나는빈민은행</a:t>
            </a:r>
            <a:endParaRPr lang="ko-KR" altLang="en-US" sz="1800"/>
          </a:p>
        </p:txBody>
      </p:sp>
      <p:sp>
        <p:nvSpPr>
          <p:cNvPr id="9227" name="TextBox 17"/>
          <p:cNvSpPr txBox="1">
            <a:spLocks noChangeArrowheads="1"/>
          </p:cNvSpPr>
          <p:nvPr/>
        </p:nvSpPr>
        <p:spPr>
          <a:xfrm>
            <a:off x="468313" y="620713"/>
            <a:ext cx="3343275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Ⅰ. </a:t>
            </a:r>
            <a:r>
              <a:rPr lang="ko-KR" altLang="en-US" sz="2000" b="1"/>
              <a:t>사역</a:t>
            </a:r>
            <a:r>
              <a:rPr lang="en-US" altLang="ko-KR" sz="2000" b="1"/>
              <a:t>(1998~2014</a:t>
            </a:r>
            <a:r>
              <a:rPr lang="ko-KR" altLang="en-US" sz="2000" b="1"/>
              <a:t>년 현재</a:t>
            </a:r>
            <a:r>
              <a:rPr lang="en-US" altLang="ko-KR" sz="2000" b="1"/>
              <a:t>)</a:t>
            </a:r>
            <a:endParaRPr lang="ko-KR" altLang="en-US" sz="2000" b="1"/>
          </a:p>
        </p:txBody>
      </p:sp>
      <p:pic>
        <p:nvPicPr>
          <p:cNvPr id="9228" name="Picture 4" descr="C:\Users\user\Desktop\10신나는빈민은행(3)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 l="4920" t="11480"/>
          <a:stretch>
            <a:fillRect/>
          </a:stretch>
        </p:blipFill>
        <p:spPr>
          <a:xfrm>
            <a:off x="1692275" y="4076700"/>
            <a:ext cx="3122613" cy="21812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229" name="Picture 5" descr="C:\Users\user\Desktop\35 신나는은행 대출자 창업.jpg"/>
          <p:cNvPicPr>
            <a:picLocks noChangeAspect="1" noChangeArrowheads="1"/>
          </p:cNvPicPr>
          <p:nvPr/>
        </p:nvPicPr>
        <p:blipFill rotWithShape="1">
          <a:blip r:embed="rId5">
            <a:alphaModFix/>
            <a:lum/>
          </a:blip>
          <a:srcRect r="13250" b="18790"/>
          <a:stretch>
            <a:fillRect/>
          </a:stretch>
        </p:blipFill>
        <p:spPr>
          <a:xfrm>
            <a:off x="5148263" y="4076700"/>
            <a:ext cx="3384550" cy="2376488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7" name="TextBox 26"/>
          <p:cNvSpPr txBox="1"/>
          <p:nvPr/>
        </p:nvSpPr>
        <p:spPr>
          <a:xfrm>
            <a:off x="7380312" y="6093296"/>
            <a:ext cx="114646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뜨네좋은가게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707904" y="5949280"/>
            <a:ext cx="1031051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김미화의  </a:t>
            </a:r>
            <a:r>
              <a:rPr lang="en-US" altLang="ko-KR" sz="1400" b="1">
                <a:solidFill>
                  <a:schemeClr val="bg1"/>
                </a:solidFill>
              </a:rPr>
              <a:t>U</a:t>
            </a:r>
            <a:endParaRPr lang="ko-KR" altLang="en-US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10243" name="Picture 2" descr="C:\Users\user\Desktop\di_131023_09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l="1720" r="23730" b="4770"/>
          <a:stretch>
            <a:fillRect/>
          </a:stretch>
        </p:blipFill>
        <p:spPr>
          <a:xfrm>
            <a:off x="395288" y="1484313"/>
            <a:ext cx="3646487" cy="22320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0244" name="Picture 3" descr="C:\Users\user\Desktop\11키르키즈스탄연탄은행(2)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 l="17400"/>
          <a:stretch>
            <a:fillRect/>
          </a:stretch>
        </p:blipFill>
        <p:spPr>
          <a:xfrm>
            <a:off x="4284663" y="1484313"/>
            <a:ext cx="2974975" cy="22796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2" name="TextBox 21"/>
          <p:cNvSpPr txBox="1"/>
          <p:nvPr/>
        </p:nvSpPr>
        <p:spPr>
          <a:xfrm>
            <a:off x="2267744" y="3429000"/>
            <a:ext cx="18277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키르키즈스탄연탄은행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36096" y="3501008"/>
            <a:ext cx="18277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키르키즈스탄연탄은행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1547813" y="3860800"/>
            <a:ext cx="5972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4140200" y="1916113"/>
            <a:ext cx="0" cy="19446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4859338" y="3860800"/>
            <a:ext cx="0" cy="19446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0" name="TextBox 16"/>
          <p:cNvSpPr txBox="1">
            <a:spLocks noChangeArrowheads="1"/>
          </p:cNvSpPr>
          <p:nvPr/>
        </p:nvSpPr>
        <p:spPr>
          <a:xfrm>
            <a:off x="827088" y="1052513"/>
            <a:ext cx="4511675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키르키즈스탄연탄은행</a:t>
            </a:r>
            <a:r>
              <a:rPr lang="en-US" altLang="ko-KR" sz="1800"/>
              <a:t>,  </a:t>
            </a:r>
            <a:r>
              <a:rPr lang="ko-KR" altLang="en-US" sz="1800"/>
              <a:t>신나는지역아동센터</a:t>
            </a:r>
            <a:endParaRPr lang="ko-KR" altLang="en-US" sz="1800"/>
          </a:p>
        </p:txBody>
      </p:sp>
      <p:sp>
        <p:nvSpPr>
          <p:cNvPr id="10251" name="TextBox 17"/>
          <p:cNvSpPr txBox="1">
            <a:spLocks noChangeArrowheads="1"/>
          </p:cNvSpPr>
          <p:nvPr/>
        </p:nvSpPr>
        <p:spPr>
          <a:xfrm>
            <a:off x="468313" y="620713"/>
            <a:ext cx="3343275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Ⅰ. </a:t>
            </a:r>
            <a:r>
              <a:rPr lang="ko-KR" altLang="en-US" sz="2000" b="1"/>
              <a:t>사역</a:t>
            </a:r>
            <a:r>
              <a:rPr lang="en-US" altLang="ko-KR" sz="2000" b="1"/>
              <a:t>(1998~2014</a:t>
            </a:r>
            <a:r>
              <a:rPr lang="ko-KR" altLang="en-US" sz="2000" b="1"/>
              <a:t>년 현재</a:t>
            </a:r>
            <a:r>
              <a:rPr lang="en-US" altLang="ko-KR" sz="2000" b="1"/>
              <a:t>)</a:t>
            </a:r>
            <a:endParaRPr lang="ko-KR" altLang="en-US" sz="2000" b="1"/>
          </a:p>
        </p:txBody>
      </p:sp>
      <p:pic>
        <p:nvPicPr>
          <p:cNvPr id="10252" name="Picture 2" descr="C:\Users\user\Desktop\학습-02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1258888" y="4005263"/>
            <a:ext cx="3413125" cy="256063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0253" name="Picture 3" descr="C:\Users\user\Desktop\문화-뮤지컬.JPG"/>
          <p:cNvPicPr>
            <a:picLocks noChangeAspect="1" noChangeArrowheads="1"/>
          </p:cNvPicPr>
          <p:nvPr/>
        </p:nvPicPr>
        <p:blipFill rotWithShape="1">
          <a:blip r:embed="rId5">
            <a:alphaModFix/>
            <a:lum/>
          </a:blip>
          <a:srcRect t="2520" r="3610" b="7240"/>
          <a:stretch>
            <a:fillRect/>
          </a:stretch>
        </p:blipFill>
        <p:spPr>
          <a:xfrm>
            <a:off x="5076825" y="4005263"/>
            <a:ext cx="3382963" cy="237648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1" name="TextBox 20"/>
          <p:cNvSpPr txBox="1"/>
          <p:nvPr/>
        </p:nvSpPr>
        <p:spPr>
          <a:xfrm>
            <a:off x="3491880" y="6237312"/>
            <a:ext cx="118654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기초학력 쑥쑥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80312" y="6093296"/>
            <a:ext cx="102624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뮤지컬 관람</a:t>
            </a:r>
            <a:endParaRPr lang="ko-KR" altLang="en-US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11267" name="Picture 4" descr="C:\Users\user\Desktop\CAM00166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l="5000" r="7500"/>
          <a:stretch>
            <a:fillRect/>
          </a:stretch>
        </p:blipFill>
        <p:spPr>
          <a:xfrm>
            <a:off x="1116013" y="1700213"/>
            <a:ext cx="2519362" cy="21605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268" name="Picture 5" descr="C:\Users\user\Desktop\SAM_2447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 r="12500"/>
          <a:stretch>
            <a:fillRect/>
          </a:stretch>
        </p:blipFill>
        <p:spPr>
          <a:xfrm>
            <a:off x="3924300" y="1700213"/>
            <a:ext cx="2519363" cy="21590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269" name="Picture 6" descr="C:\Users\user\Desktop\SAM_4466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 r="44050" b="35760"/>
          <a:stretch>
            <a:fillRect/>
          </a:stretch>
        </p:blipFill>
        <p:spPr>
          <a:xfrm>
            <a:off x="2915816" y="4293096"/>
            <a:ext cx="2519363" cy="2170113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270" name="Picture 7" descr="C:\Users\user\Desktop\ASF.jpg"/>
          <p:cNvPicPr>
            <a:picLocks noChangeAspect="1" noChangeArrowheads="1"/>
          </p:cNvPicPr>
          <p:nvPr/>
        </p:nvPicPr>
        <p:blipFill rotWithShape="1">
          <a:blip r:embed="rId5">
            <a:alphaModFix/>
            <a:lum/>
          </a:blip>
          <a:srcRect/>
          <a:stretch>
            <a:fillRect/>
          </a:stretch>
        </p:blipFill>
        <p:spPr>
          <a:xfrm>
            <a:off x="5940004" y="4455021"/>
            <a:ext cx="2087562" cy="156686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9" name="TextBox 18"/>
          <p:cNvSpPr txBox="1"/>
          <p:nvPr/>
        </p:nvSpPr>
        <p:spPr>
          <a:xfrm>
            <a:off x="2339752" y="3573016"/>
            <a:ext cx="130676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한국의학연구소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80112" y="3573016"/>
            <a:ext cx="79380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>
                <a:solidFill>
                  <a:schemeClr val="bg1"/>
                </a:solidFill>
              </a:rPr>
              <a:t>E-mart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23308" y="6165800"/>
            <a:ext cx="15071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생방송</a:t>
            </a:r>
            <a:r>
              <a:rPr lang="en-US" altLang="ko-KR" sz="1400" b="1">
                <a:solidFill>
                  <a:schemeClr val="bg1"/>
                </a:solidFill>
              </a:rPr>
              <a:t> </a:t>
            </a:r>
            <a:r>
              <a:rPr lang="ko-KR" altLang="en-US" sz="1400" b="1">
                <a:solidFill>
                  <a:schemeClr val="bg1"/>
                </a:solidFill>
              </a:rPr>
              <a:t>모금캠페인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1274" name="TextBox 23"/>
          <p:cNvSpPr txBox="1">
            <a:spLocks noChangeArrowheads="1"/>
          </p:cNvSpPr>
          <p:nvPr/>
        </p:nvSpPr>
        <p:spPr>
          <a:xfrm>
            <a:off x="5940004" y="6166346"/>
            <a:ext cx="2178802" cy="4001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ko-KR" altLang="en-US" sz="1000"/>
              <a:t>연탄값 인상 빈민주머니까지 털려하나</a:t>
            </a:r>
            <a:r>
              <a:rPr lang="en-US" altLang="ko-KR" sz="1000"/>
              <a:t>?</a:t>
            </a:r>
            <a:endParaRPr lang="en-US" altLang="ko-KR" sz="1000"/>
          </a:p>
          <a:p>
            <a:pPr algn="ctr"/>
            <a:r>
              <a:rPr lang="en-US" altLang="ko-KR" sz="1000"/>
              <a:t>(</a:t>
            </a:r>
            <a:r>
              <a:rPr lang="ko-KR" altLang="en-US" sz="1000"/>
              <a:t>경향신문 </a:t>
            </a:r>
            <a:r>
              <a:rPr lang="en-US" altLang="ko-KR" sz="1000"/>
              <a:t>2013.08.06 </a:t>
            </a:r>
            <a:r>
              <a:rPr lang="ko-KR" altLang="en-US" sz="1000"/>
              <a:t>기고</a:t>
            </a:r>
            <a:r>
              <a:rPr lang="en-US" altLang="ko-KR" sz="1000"/>
              <a:t>)</a:t>
            </a:r>
            <a:endParaRPr lang="ko-KR" altLang="en-US" sz="1000"/>
          </a:p>
        </p:txBody>
      </p:sp>
      <p:cxnSp>
        <p:nvCxnSpPr>
          <p:cNvPr id="25" name="직선 연결선 24"/>
          <p:cNvCxnSpPr/>
          <p:nvPr/>
        </p:nvCxnSpPr>
        <p:spPr>
          <a:xfrm>
            <a:off x="827088" y="4076700"/>
            <a:ext cx="727392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3779838" y="2276475"/>
            <a:ext cx="0" cy="18002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651079" y="4077196"/>
            <a:ext cx="0" cy="18002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8" name="TextBox 26"/>
          <p:cNvSpPr txBox="1">
            <a:spLocks noChangeArrowheads="1"/>
          </p:cNvSpPr>
          <p:nvPr/>
        </p:nvSpPr>
        <p:spPr>
          <a:xfrm>
            <a:off x="827088" y="1052513"/>
            <a:ext cx="3279775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1800"/>
              <a:t>• </a:t>
            </a:r>
            <a:r>
              <a:rPr lang="ko-KR" altLang="en-US" sz="1800"/>
              <a:t>기업사회공헌활동</a:t>
            </a:r>
            <a:r>
              <a:rPr lang="en-US" altLang="ko-KR" sz="1800"/>
              <a:t>,  </a:t>
            </a:r>
            <a:r>
              <a:rPr lang="ko-KR" altLang="en-US" sz="1800"/>
              <a:t>대정부활동</a:t>
            </a:r>
            <a:endParaRPr lang="ko-KR" altLang="en-US" sz="1800"/>
          </a:p>
        </p:txBody>
      </p:sp>
      <p:sp>
        <p:nvSpPr>
          <p:cNvPr id="11279" name="TextBox 28"/>
          <p:cNvSpPr txBox="1">
            <a:spLocks noChangeArrowheads="1"/>
          </p:cNvSpPr>
          <p:nvPr/>
        </p:nvSpPr>
        <p:spPr>
          <a:xfrm>
            <a:off x="468313" y="620713"/>
            <a:ext cx="3343275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Ⅰ. </a:t>
            </a:r>
            <a:r>
              <a:rPr lang="ko-KR" altLang="en-US" sz="2000" b="1"/>
              <a:t>사역</a:t>
            </a:r>
            <a:r>
              <a:rPr lang="en-US" altLang="ko-KR" sz="2000" b="1"/>
              <a:t>(1998~2014</a:t>
            </a:r>
            <a:r>
              <a:rPr lang="ko-KR" altLang="en-US" sz="2000" b="1"/>
              <a:t>년 현재</a:t>
            </a:r>
            <a:r>
              <a:rPr lang="en-US" altLang="ko-KR" sz="2000" b="1"/>
              <a:t>)</a:t>
            </a:r>
            <a:endParaRPr lang="ko-KR" altLang="en-US" sz="2000" b="1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12291" name="Picture 2" descr="C:\Users\user\Desktop\15할인마켓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l="3270" t="19600" r="17790"/>
          <a:stretch>
            <a:fillRect/>
          </a:stretch>
        </p:blipFill>
        <p:spPr>
          <a:xfrm>
            <a:off x="5795963" y="1628775"/>
            <a:ext cx="2376487" cy="18161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2292" name="Picture 3" descr="C:\Users\user\Desktop\16청춘까페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 l="12160"/>
          <a:stretch>
            <a:fillRect/>
          </a:stretch>
        </p:blipFill>
        <p:spPr>
          <a:xfrm>
            <a:off x="5795963" y="3716338"/>
            <a:ext cx="2397125" cy="20462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2293" name="Picture 2" descr="C:\Users\user\Desktop\17나도예배(2)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3276600" y="4797425"/>
            <a:ext cx="2087563" cy="15494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2294" name="Picture 3" descr="C:\Users\user\Desktop\17나도예배(1).JPG"/>
          <p:cNvPicPr>
            <a:picLocks noChangeAspect="1" noChangeArrowheads="1"/>
          </p:cNvPicPr>
          <p:nvPr/>
        </p:nvPicPr>
        <p:blipFill rotWithShape="1">
          <a:blip r:embed="rId5">
            <a:alphaModFix/>
            <a:lum/>
          </a:blip>
          <a:srcRect/>
          <a:stretch>
            <a:fillRect/>
          </a:stretch>
        </p:blipFill>
        <p:spPr>
          <a:xfrm>
            <a:off x="684213" y="4797425"/>
            <a:ext cx="2303462" cy="17272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2295" name="Picture 3" descr="C:\Users\user\Desktop\강의\강의이미지\14밥상공동체복지관.jpg"/>
          <p:cNvPicPr>
            <a:picLocks noChangeAspect="1" noChangeArrowheads="1"/>
          </p:cNvPicPr>
          <p:nvPr/>
        </p:nvPicPr>
        <p:blipFill rotWithShape="1">
          <a:blip r:embed="rId6">
            <a:alphaModFix/>
            <a:lum/>
          </a:blip>
          <a:srcRect l="1540" t="16410" r="1540"/>
          <a:stretch>
            <a:fillRect/>
          </a:stretch>
        </p:blipFill>
        <p:spPr>
          <a:xfrm>
            <a:off x="827088" y="1628775"/>
            <a:ext cx="4537075" cy="2933700"/>
          </a:xfrm>
          <a:prstGeom prst="rect">
            <a:avLst/>
          </a:prstGeom>
          <a:noFill/>
          <a:ln w="9525">
            <a:noFill/>
            <a:miter/>
          </a:ln>
        </p:spPr>
      </p:pic>
      <p:cxnSp>
        <p:nvCxnSpPr>
          <p:cNvPr id="16" name="직선 연결선 15"/>
          <p:cNvCxnSpPr/>
          <p:nvPr/>
        </p:nvCxnSpPr>
        <p:spPr>
          <a:xfrm>
            <a:off x="1116013" y="4652963"/>
            <a:ext cx="446405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5580063" y="2492375"/>
            <a:ext cx="0" cy="309721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3132138" y="4652963"/>
            <a:ext cx="0" cy="15128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5580063" y="3573463"/>
            <a:ext cx="237648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83968" y="4221088"/>
            <a:ext cx="102624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복지관 전경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04248" y="3140968"/>
            <a:ext cx="130676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참좋은할인마켓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308304" y="5445224"/>
            <a:ext cx="82586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청춘카페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79712" y="6237312"/>
            <a:ext cx="98616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나</a:t>
            </a:r>
            <a:r>
              <a:rPr lang="en-US" altLang="ko-KR" sz="1400" b="1">
                <a:solidFill>
                  <a:schemeClr val="bg1"/>
                </a:solidFill>
              </a:rPr>
              <a:t>~</a:t>
            </a:r>
            <a:r>
              <a:rPr lang="ko-KR" altLang="en-US" sz="1400" b="1">
                <a:solidFill>
                  <a:schemeClr val="bg1"/>
                </a:solidFill>
              </a:rPr>
              <a:t>도 예배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355976" y="6021288"/>
            <a:ext cx="98616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나</a:t>
            </a:r>
            <a:r>
              <a:rPr lang="en-US" altLang="ko-KR" sz="1400" b="1">
                <a:solidFill>
                  <a:schemeClr val="bg1"/>
                </a:solidFill>
              </a:rPr>
              <a:t>~</a:t>
            </a:r>
            <a:r>
              <a:rPr lang="ko-KR" altLang="en-US" sz="1400" b="1">
                <a:solidFill>
                  <a:schemeClr val="bg1"/>
                </a:solidFill>
              </a:rPr>
              <a:t>도 예배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2305" name="TextBox 17"/>
          <p:cNvSpPr txBox="1">
            <a:spLocks noChangeArrowheads="1"/>
          </p:cNvSpPr>
          <p:nvPr/>
        </p:nvSpPr>
        <p:spPr>
          <a:xfrm>
            <a:off x="827088" y="1052513"/>
            <a:ext cx="6958012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1800"/>
              <a:t>• </a:t>
            </a:r>
            <a:r>
              <a:rPr lang="ko-KR" altLang="en-US" sz="1800"/>
              <a:t>밥상공동체종합사회복지관</a:t>
            </a:r>
            <a:r>
              <a:rPr lang="en-US" altLang="ko-KR" sz="1800"/>
              <a:t>,  </a:t>
            </a:r>
            <a:r>
              <a:rPr lang="ko-KR" altLang="en-US" sz="1800"/>
              <a:t>참좋은할인마켓</a:t>
            </a:r>
            <a:r>
              <a:rPr lang="en-US" altLang="ko-KR" sz="1800"/>
              <a:t>,  </a:t>
            </a:r>
            <a:r>
              <a:rPr lang="ko-KR" altLang="en-US" sz="1800"/>
              <a:t>청춘카페</a:t>
            </a:r>
            <a:r>
              <a:rPr lang="en-US" altLang="ko-KR" sz="1800"/>
              <a:t>,  </a:t>
            </a:r>
            <a:r>
              <a:rPr lang="ko-KR" altLang="en-US" sz="1800"/>
              <a:t>나</a:t>
            </a:r>
            <a:r>
              <a:rPr lang="en-US" altLang="ko-KR" sz="1800"/>
              <a:t>~</a:t>
            </a:r>
            <a:r>
              <a:rPr lang="ko-KR" altLang="en-US" sz="1800"/>
              <a:t>도  예배 등</a:t>
            </a:r>
            <a:endParaRPr lang="ko-KR" altLang="en-US" sz="1800"/>
          </a:p>
        </p:txBody>
      </p:sp>
      <p:sp>
        <p:nvSpPr>
          <p:cNvPr id="12306" name="TextBox 19"/>
          <p:cNvSpPr txBox="1">
            <a:spLocks noChangeArrowheads="1"/>
          </p:cNvSpPr>
          <p:nvPr/>
        </p:nvSpPr>
        <p:spPr>
          <a:xfrm>
            <a:off x="468313" y="620713"/>
            <a:ext cx="3343275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Ⅰ. </a:t>
            </a:r>
            <a:r>
              <a:rPr lang="ko-KR" altLang="en-US" sz="2000" b="1"/>
              <a:t>사역</a:t>
            </a:r>
            <a:r>
              <a:rPr lang="en-US" altLang="ko-KR" sz="2000" b="1"/>
              <a:t>(1998~2014</a:t>
            </a:r>
            <a:r>
              <a:rPr lang="ko-KR" altLang="en-US" sz="2000" b="1"/>
              <a:t>년 현재</a:t>
            </a:r>
            <a:r>
              <a:rPr lang="en-US" altLang="ko-KR" sz="2000" b="1"/>
              <a:t>)</a:t>
            </a:r>
            <a:endParaRPr lang="ko-KR" altLang="en-US" sz="2000" b="1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gradFill flip="none" rotWithShape="1">
          <a:gsLst>
            <a:gs pos="0">
              <a:srgbClr val="3c3c3c"/>
            </a:gs>
            <a:gs pos="100000">
              <a:srgbClr val="1b1b1b"/>
            </a:gs>
          </a:gsLst>
          <a:path path="circle">
            <a:fillToRect l="50000" t="50000" r="50000" b="50000"/>
          </a:path>
          <a:tileRect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18외환위기시절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t="17140" r="20000"/>
          <a:stretch>
            <a:fillRect/>
          </a:stretch>
        </p:blipFill>
        <p:spPr>
          <a:xfrm>
            <a:off x="971550" y="3429000"/>
            <a:ext cx="3859213" cy="26638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3315" name="Picture 3" descr="C:\Users\user\Desktop\19의관교회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 r="15350"/>
          <a:stretch>
            <a:fillRect/>
          </a:stretch>
        </p:blipFill>
        <p:spPr>
          <a:xfrm>
            <a:off x="5148263" y="3429000"/>
            <a:ext cx="2994025" cy="2652713"/>
          </a:xfrm>
          <a:prstGeom prst="rect">
            <a:avLst/>
          </a:prstGeom>
          <a:noFill/>
          <a:ln w="9525">
            <a:noFill/>
            <a:miter/>
          </a:ln>
        </p:spPr>
      </p:pic>
      <p:grpSp>
        <p:nvGrpSpPr>
          <p:cNvPr id="13316" name="그룹 9"/>
          <p:cNvGrpSpPr/>
          <p:nvPr/>
        </p:nvGrpSpPr>
        <p:grpSpPr>
          <a:xfrm rot="0">
            <a:off x="1162050" y="981075"/>
            <a:ext cx="6938963" cy="2030413"/>
            <a:chOff x="1499940" y="2136811"/>
            <a:chExt cx="6938416" cy="1523493"/>
          </a:xfrm>
        </p:grpSpPr>
        <p:sp>
          <p:nvSpPr>
            <p:cNvPr id="11" name="TextBox 10"/>
            <p:cNvSpPr txBox="1"/>
            <p:nvPr/>
          </p:nvSpPr>
          <p:spPr>
            <a:xfrm>
              <a:off x="3973860" y="2136811"/>
              <a:ext cx="4464496" cy="152349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chemeClr val="bg1"/>
                  </a:solidFill>
                </a:rPr>
                <a:t>98</a:t>
              </a:r>
              <a:r>
                <a:rPr lang="ko-KR" altLang="en-US" sz="2000">
                  <a:solidFill>
                    <a:schemeClr val="bg1"/>
                  </a:solidFill>
                </a:rPr>
                <a:t>년  </a:t>
              </a:r>
              <a:r>
                <a:rPr lang="en-US" altLang="ko-KR" sz="2000">
                  <a:solidFill>
                    <a:schemeClr val="bg1"/>
                  </a:solidFill>
                </a:rPr>
                <a:t>IMF </a:t>
              </a:r>
              <a:r>
                <a:rPr lang="ko-KR" altLang="en-US" sz="2000">
                  <a:solidFill>
                    <a:schemeClr val="bg1"/>
                  </a:solidFill>
                </a:rPr>
                <a:t>외환위기</a:t>
              </a:r>
              <a:r>
                <a:rPr lang="en-US" altLang="ko-KR" sz="2000">
                  <a:solidFill>
                    <a:schemeClr val="bg1"/>
                  </a:solidFill>
                </a:rPr>
                <a:t>, </a:t>
              </a:r>
              <a:endParaRPr lang="en-US" altLang="ko-KR" sz="2000">
                <a:solidFill>
                  <a:schemeClr val="bg1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chemeClr val="bg1"/>
                  </a:solidFill>
                </a:rPr>
                <a:t>교회로서  그리고  목사로서  방관</a:t>
              </a:r>
              <a:r>
                <a:rPr lang="en-US" altLang="ko-KR" sz="1600">
                  <a:solidFill>
                    <a:schemeClr val="bg1"/>
                  </a:solidFill>
                </a:rPr>
                <a:t>,  </a:t>
              </a:r>
              <a:r>
                <a:rPr lang="ko-KR" altLang="en-US" sz="1600">
                  <a:solidFill>
                    <a:schemeClr val="bg1"/>
                  </a:solidFill>
                </a:rPr>
                <a:t>침묵할  수  없었다</a:t>
              </a:r>
              <a:r>
                <a:rPr lang="en-US" altLang="ko-KR" sz="1600">
                  <a:solidFill>
                    <a:schemeClr val="bg1"/>
                  </a:solidFill>
                </a:rPr>
                <a:t>.</a:t>
              </a:r>
              <a:endParaRPr lang="en-US" altLang="ko-KR" sz="1600">
                <a:solidFill>
                  <a:schemeClr val="bg1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schemeClr val="bg1"/>
                  </a:solidFill>
                </a:rPr>
                <a:t>‘</a:t>
              </a:r>
              <a:r>
                <a:rPr lang="ko-KR" altLang="en-US" sz="1600">
                  <a:solidFill>
                    <a:schemeClr val="bg1"/>
                  </a:solidFill>
                </a:rPr>
                <a:t>무책임도  죄</a:t>
              </a:r>
              <a:r>
                <a:rPr lang="en-US" altLang="ko-KR" sz="1600">
                  <a:solidFill>
                    <a:schemeClr val="bg1"/>
                  </a:solidFill>
                </a:rPr>
                <a:t>’  </a:t>
              </a:r>
              <a:r>
                <a:rPr lang="ko-KR" altLang="en-US" sz="1600">
                  <a:solidFill>
                    <a:schemeClr val="bg1"/>
                  </a:solidFill>
                </a:rPr>
                <a:t>신학자  하비콕스</a:t>
              </a:r>
              <a:r>
                <a:rPr lang="en-US" altLang="ko-KR" sz="1600">
                  <a:solidFill>
                    <a:schemeClr val="bg1"/>
                  </a:solidFill>
                </a:rPr>
                <a:t>(Harvey Cox)</a:t>
              </a:r>
              <a:endParaRPr lang="en-US" altLang="ko-KR" sz="1600">
                <a:solidFill>
                  <a:schemeClr val="bg1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b="1">
                  <a:solidFill>
                    <a:schemeClr val="bg1"/>
                  </a:solidFill>
                </a:rPr>
                <a:t> 의관교회</a:t>
              </a:r>
              <a:r>
                <a:rPr lang="en-US" altLang="ko-KR" sz="1600" b="1">
                  <a:solidFill>
                    <a:schemeClr val="bg1"/>
                  </a:solidFill>
                </a:rPr>
                <a:t>,</a:t>
              </a:r>
              <a:r>
                <a:rPr lang="en-US" altLang="ko-KR" sz="1600">
                  <a:solidFill>
                    <a:schemeClr val="bg1"/>
                  </a:solidFill>
                </a:rPr>
                <a:t>  </a:t>
              </a:r>
              <a:r>
                <a:rPr lang="ko-KR" altLang="en-US" sz="1600">
                  <a:solidFill>
                    <a:schemeClr val="bg1"/>
                  </a:solidFill>
                </a:rPr>
                <a:t>작지만  대형교회도  감내하기  힘든  사역</a:t>
              </a:r>
              <a:endParaRPr lang="ko-KR" altLang="en-US" sz="1600">
                <a:solidFill>
                  <a:schemeClr val="bg1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ko-KR" altLang="en-US" sz="1600">
                <a:solidFill>
                  <a:schemeClr val="bg1"/>
                </a:solidFill>
              </a:endParaRPr>
            </a:p>
          </p:txBody>
        </p:sp>
        <p:grpSp>
          <p:nvGrpSpPr>
            <p:cNvPr id="13320" name="그룹 7"/>
            <p:cNvGrpSpPr/>
            <p:nvPr/>
          </p:nvGrpSpPr>
          <p:grpSpPr>
            <a:xfrm rot="0">
              <a:off x="1499940" y="2480593"/>
              <a:ext cx="2015295" cy="689301"/>
              <a:chOff x="951793" y="2644702"/>
              <a:chExt cx="2015295" cy="689301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1381425" y="2644702"/>
                <a:ext cx="955711" cy="36933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defTabSz="1260157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ko-KR" sz="2600">
                    <a:solidFill>
                      <a:srgbClr val="82b75a"/>
                    </a:solidFill>
                  </a:rPr>
                  <a:t>Ⅱ. </a:t>
                </a:r>
                <a:r>
                  <a:rPr lang="ko-KR" altLang="en-US" sz="2600">
                    <a:solidFill>
                      <a:srgbClr val="82b75a"/>
                    </a:solidFill>
                  </a:rPr>
                  <a:t>왜</a:t>
                </a:r>
                <a:endParaRPr lang="ko-KR" altLang="en-US" sz="2600">
                  <a:solidFill>
                    <a:srgbClr val="82b75a"/>
                  </a:solidFill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951793" y="3057004"/>
                <a:ext cx="2015295" cy="27699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defTabSz="1260157">
                  <a:spcBef>
                    <a:spcPct val="0"/>
                  </a:spcBef>
                  <a:spcAft>
                    <a:spcPct val="0"/>
                  </a:spcAft>
                </a:pPr>
                <a:r>
                  <a:rPr lang="ko-KR" altLang="en-US" sz="1800">
                    <a:solidFill>
                      <a:schemeClr val="bg1">
                        <a:lumMod val="75000"/>
                      </a:schemeClr>
                    </a:solidFill>
                  </a:rPr>
                  <a:t>순종</a:t>
                </a:r>
                <a:r>
                  <a:rPr lang="en-US" altLang="ko-KR" sz="1800">
                    <a:solidFill>
                      <a:schemeClr val="bg1">
                        <a:lumMod val="75000"/>
                      </a:schemeClr>
                    </a:solidFill>
                  </a:rPr>
                  <a:t>.. </a:t>
                </a:r>
                <a:r>
                  <a:rPr lang="ko-KR" altLang="en-US" sz="1800">
                    <a:solidFill>
                      <a:schemeClr val="bg1">
                        <a:lumMod val="75000"/>
                      </a:schemeClr>
                    </a:solidFill>
                  </a:rPr>
                  <a:t>그리고  도전</a:t>
                </a:r>
                <a:r>
                  <a:rPr lang="en-US" altLang="ko-KR" sz="1800">
                    <a:solidFill>
                      <a:schemeClr val="bg1">
                        <a:lumMod val="75000"/>
                      </a:schemeClr>
                    </a:solidFill>
                  </a:rPr>
                  <a:t>!</a:t>
                </a:r>
                <a:endParaRPr lang="ko-KR" altLang="en-US" sz="180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</p:grpSp>
        <p:sp>
          <p:nvSpPr>
            <p:cNvPr id="13" name="직사각형 12"/>
            <p:cNvSpPr/>
            <p:nvPr/>
          </p:nvSpPr>
          <p:spPr>
            <a:xfrm rot="5400000">
              <a:off x="3269960" y="2750660"/>
              <a:ext cx="1136366" cy="15874"/>
            </a:xfrm>
            <a:prstGeom prst="rect">
              <a:avLst/>
            </a:prstGeom>
            <a:solidFill>
              <a:srgbClr val="82b7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endParaRPr lang="ko-KR" alt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635896" y="5805264"/>
            <a:ext cx="116891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>
                <a:solidFill>
                  <a:schemeClr val="bg1"/>
                </a:solidFill>
              </a:rPr>
              <a:t>IMF </a:t>
            </a:r>
            <a:r>
              <a:rPr lang="ko-KR" altLang="en-US" sz="1400" b="1">
                <a:solidFill>
                  <a:schemeClr val="bg1"/>
                </a:solidFill>
              </a:rPr>
              <a:t>외환위기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08304" y="5805264"/>
            <a:ext cx="82586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의관교회</a:t>
            </a:r>
            <a:endParaRPr lang="ko-KR" altLang="en-US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gradFill flip="none" rotWithShape="1">
          <a:gsLst>
            <a:gs pos="0">
              <a:srgbClr val="3c3c3c"/>
            </a:gs>
            <a:gs pos="100000">
              <a:srgbClr val="1b1b1b"/>
            </a:gs>
          </a:gsLst>
          <a:path path="circle">
            <a:fillToRect l="50000" t="50000" r="50000" b="50000"/>
          </a:path>
          <a:tileRect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그룹 9"/>
          <p:cNvGrpSpPr/>
          <p:nvPr/>
        </p:nvGrpSpPr>
        <p:grpSpPr>
          <a:xfrm rot="0">
            <a:off x="827088" y="981075"/>
            <a:ext cx="8101012" cy="2262188"/>
            <a:chOff x="1165548" y="2136809"/>
            <a:chExt cx="8100392" cy="1696617"/>
          </a:xfrm>
        </p:grpSpPr>
        <p:sp>
          <p:nvSpPr>
            <p:cNvPr id="11" name="TextBox 10"/>
            <p:cNvSpPr txBox="1"/>
            <p:nvPr/>
          </p:nvSpPr>
          <p:spPr>
            <a:xfrm>
              <a:off x="3109764" y="2136809"/>
              <a:ext cx="6156176" cy="169661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prstClr val="white"/>
                  </a:solidFill>
                </a:rPr>
                <a:t>•</a:t>
              </a:r>
              <a:r>
                <a:rPr lang="ko-KR" altLang="en-US" sz="1600">
                  <a:solidFill>
                    <a:prstClr val="white"/>
                  </a:solidFill>
                </a:rPr>
                <a:t>교회중심으로  </a:t>
              </a:r>
              <a:r>
                <a:rPr lang="en-US" altLang="ko-KR" sz="1600">
                  <a:solidFill>
                    <a:prstClr val="white"/>
                  </a:solidFill>
                </a:rPr>
                <a:t>4km</a:t>
              </a:r>
              <a:r>
                <a:rPr lang="ko-KR" altLang="en-US" sz="1600">
                  <a:solidFill>
                    <a:prstClr val="white"/>
                  </a:solidFill>
                </a:rPr>
                <a:t>반경  내  지역욕구조사</a:t>
              </a:r>
              <a:r>
                <a:rPr lang="en-US" altLang="ko-KR" sz="1600">
                  <a:solidFill>
                    <a:prstClr val="white"/>
                  </a:solidFill>
                </a:rPr>
                <a:t>(</a:t>
              </a:r>
              <a:r>
                <a:rPr lang="ko-KR" altLang="en-US" sz="1600">
                  <a:solidFill>
                    <a:prstClr val="white"/>
                  </a:solidFill>
                </a:rPr>
                <a:t>바람</a:t>
              </a:r>
              <a:r>
                <a:rPr lang="en-US" altLang="ko-KR" sz="1600">
                  <a:solidFill>
                    <a:prstClr val="white"/>
                  </a:solidFill>
                </a:rPr>
                <a:t>, </a:t>
              </a:r>
              <a:r>
                <a:rPr lang="ko-KR" altLang="en-US" sz="1600">
                  <a:solidFill>
                    <a:prstClr val="white"/>
                  </a:solidFill>
                </a:rPr>
                <a:t>문제 등  파악</a:t>
              </a:r>
              <a:r>
                <a:rPr lang="en-US" altLang="ko-KR" sz="1600">
                  <a:solidFill>
                    <a:prstClr val="white"/>
                  </a:solidFill>
                </a:rPr>
                <a:t>)</a:t>
              </a:r>
              <a:endParaRPr lang="en-US" altLang="ko-KR" sz="1600">
                <a:solidFill>
                  <a:prstClr val="white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prstClr val="white"/>
                  </a:solidFill>
                </a:rPr>
                <a:t>• </a:t>
              </a:r>
              <a:r>
                <a:rPr lang="ko-KR" altLang="en-US" sz="1600">
                  <a:solidFill>
                    <a:prstClr val="white"/>
                  </a:solidFill>
                </a:rPr>
                <a:t>긍휼사업  분위기  조성</a:t>
              </a:r>
              <a:r>
                <a:rPr lang="en-US" altLang="ko-KR" sz="1600">
                  <a:solidFill>
                    <a:prstClr val="white"/>
                  </a:solidFill>
                </a:rPr>
                <a:t>(</a:t>
              </a:r>
              <a:r>
                <a:rPr lang="ko-KR" altLang="en-US" sz="1600">
                  <a:solidFill>
                    <a:prstClr val="white"/>
                  </a:solidFill>
                </a:rPr>
                <a:t>전교인릴레이  기도</a:t>
              </a:r>
              <a:r>
                <a:rPr lang="en-US" altLang="ko-KR" sz="1600">
                  <a:solidFill>
                    <a:prstClr val="white"/>
                  </a:solidFill>
                </a:rPr>
                <a:t>,  </a:t>
              </a:r>
              <a:r>
                <a:rPr lang="ko-KR" altLang="en-US" sz="1600">
                  <a:solidFill>
                    <a:prstClr val="white"/>
                  </a:solidFill>
                </a:rPr>
                <a:t>성경공부</a:t>
              </a:r>
              <a:r>
                <a:rPr lang="en-US" altLang="ko-KR" sz="1600">
                  <a:solidFill>
                    <a:prstClr val="white"/>
                  </a:solidFill>
                </a:rPr>
                <a:t>,  </a:t>
              </a:r>
              <a:r>
                <a:rPr lang="ko-KR" altLang="en-US" sz="1600">
                  <a:solidFill>
                    <a:prstClr val="white"/>
                  </a:solidFill>
                </a:rPr>
                <a:t>설교 등</a:t>
              </a:r>
              <a:r>
                <a:rPr lang="en-US" altLang="ko-KR" sz="1600">
                  <a:solidFill>
                    <a:prstClr val="white"/>
                  </a:solidFill>
                </a:rPr>
                <a:t>)</a:t>
              </a:r>
              <a:endParaRPr lang="en-US" altLang="ko-KR" sz="1600">
                <a:solidFill>
                  <a:prstClr val="white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prstClr val="white"/>
                  </a:solidFill>
                </a:rPr>
                <a:t>• </a:t>
              </a:r>
              <a:r>
                <a:rPr lang="ko-KR" altLang="en-US" sz="1600">
                  <a:solidFill>
                    <a:prstClr val="white"/>
                  </a:solidFill>
                </a:rPr>
                <a:t>사랑의  현장</a:t>
              </a:r>
              <a:r>
                <a:rPr lang="en-US" altLang="ko-KR" sz="1600">
                  <a:solidFill>
                    <a:prstClr val="white"/>
                  </a:solidFill>
                </a:rPr>
                <a:t>(</a:t>
              </a:r>
              <a:r>
                <a:rPr lang="ko-KR" altLang="en-US" sz="1600">
                  <a:solidFill>
                    <a:prstClr val="white"/>
                  </a:solidFill>
                </a:rPr>
                <a:t>양로원  후원</a:t>
              </a:r>
              <a:r>
                <a:rPr lang="en-US" altLang="ko-KR" sz="1600">
                  <a:solidFill>
                    <a:prstClr val="white"/>
                  </a:solidFill>
                </a:rPr>
                <a:t>, </a:t>
              </a:r>
              <a:r>
                <a:rPr lang="ko-KR" altLang="en-US" sz="1600">
                  <a:solidFill>
                    <a:prstClr val="white"/>
                  </a:solidFill>
                </a:rPr>
                <a:t>기독병원  도서봉사</a:t>
              </a:r>
              <a:r>
                <a:rPr lang="en-US" altLang="ko-KR" sz="1600">
                  <a:solidFill>
                    <a:prstClr val="white"/>
                  </a:solidFill>
                </a:rPr>
                <a:t>,  </a:t>
              </a:r>
              <a:r>
                <a:rPr lang="ko-KR" altLang="en-US" sz="1600">
                  <a:solidFill>
                    <a:prstClr val="white"/>
                  </a:solidFill>
                </a:rPr>
                <a:t>초등학교  상담교사</a:t>
              </a:r>
              <a:r>
                <a:rPr lang="en-US" altLang="ko-KR" sz="1600">
                  <a:solidFill>
                    <a:prstClr val="white"/>
                  </a:solidFill>
                </a:rPr>
                <a:t>)</a:t>
              </a:r>
              <a:endParaRPr lang="en-US" altLang="ko-KR" sz="1600">
                <a:solidFill>
                  <a:prstClr val="white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prstClr val="white"/>
                  </a:solidFill>
                </a:rPr>
                <a:t>• 2</a:t>
              </a:r>
              <a:r>
                <a:rPr lang="ko-KR" altLang="en-US" sz="1600">
                  <a:solidFill>
                    <a:prstClr val="white"/>
                  </a:solidFill>
                </a:rPr>
                <a:t>동</a:t>
              </a:r>
              <a:r>
                <a:rPr lang="en-US" altLang="ko-KR" sz="1600">
                  <a:solidFill>
                    <a:prstClr val="white"/>
                  </a:solidFill>
                </a:rPr>
                <a:t>(</a:t>
              </a:r>
              <a:r>
                <a:rPr lang="ko-KR" altLang="en-US" sz="1600">
                  <a:solidFill>
                    <a:prstClr val="white"/>
                  </a:solidFill>
                </a:rPr>
                <a:t>신앙</a:t>
              </a:r>
              <a:r>
                <a:rPr lang="en-US" altLang="ko-KR" sz="1600">
                  <a:solidFill>
                    <a:prstClr val="white"/>
                  </a:solidFill>
                </a:rPr>
                <a:t>, </a:t>
              </a:r>
              <a:r>
                <a:rPr lang="ko-KR" altLang="en-US" sz="1600">
                  <a:solidFill>
                    <a:prstClr val="white"/>
                  </a:solidFill>
                </a:rPr>
                <a:t>시민</a:t>
              </a:r>
              <a:r>
                <a:rPr lang="en-US" altLang="ko-KR" sz="1600">
                  <a:solidFill>
                    <a:prstClr val="white"/>
                  </a:solidFill>
                </a:rPr>
                <a:t>)</a:t>
              </a:r>
              <a:r>
                <a:rPr lang="ko-KR" altLang="en-US" sz="1600">
                  <a:solidFill>
                    <a:prstClr val="white"/>
                  </a:solidFill>
                </a:rPr>
                <a:t>운동으로  운영위원회  구성</a:t>
              </a:r>
              <a:endParaRPr lang="ko-KR" altLang="en-US" sz="1600">
                <a:solidFill>
                  <a:prstClr val="white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400">
                  <a:solidFill>
                    <a:prstClr val="white"/>
                  </a:solidFill>
                </a:rPr>
                <a:t>       (</a:t>
              </a:r>
              <a:r>
                <a:rPr lang="ko-KR" altLang="en-US" sz="1400">
                  <a:solidFill>
                    <a:prstClr val="white"/>
                  </a:solidFill>
                </a:rPr>
                <a:t>담임목사</a:t>
              </a:r>
              <a:r>
                <a:rPr lang="en-US" altLang="ko-KR" sz="1400">
                  <a:solidFill>
                    <a:prstClr val="white"/>
                  </a:solidFill>
                </a:rPr>
                <a:t>,  </a:t>
              </a:r>
              <a:r>
                <a:rPr lang="ko-KR" altLang="en-US" sz="1400">
                  <a:solidFill>
                    <a:prstClr val="white"/>
                  </a:solidFill>
                </a:rPr>
                <a:t>장로</a:t>
              </a:r>
              <a:r>
                <a:rPr lang="en-US" altLang="ko-KR" sz="1400">
                  <a:solidFill>
                    <a:prstClr val="white"/>
                  </a:solidFill>
                </a:rPr>
                <a:t>1,  </a:t>
              </a:r>
              <a:r>
                <a:rPr lang="ko-KR" altLang="en-US" sz="1400">
                  <a:solidFill>
                    <a:prstClr val="white"/>
                  </a:solidFill>
                </a:rPr>
                <a:t>여집사</a:t>
              </a:r>
              <a:r>
                <a:rPr lang="en-US" altLang="ko-KR" sz="1400">
                  <a:solidFill>
                    <a:prstClr val="white"/>
                  </a:solidFill>
                </a:rPr>
                <a:t>1,  </a:t>
              </a:r>
              <a:r>
                <a:rPr lang="ko-KR" altLang="en-US" sz="1400">
                  <a:solidFill>
                    <a:prstClr val="white"/>
                  </a:solidFill>
                </a:rPr>
                <a:t>지역교회</a:t>
              </a:r>
              <a:r>
                <a:rPr lang="en-US" altLang="ko-KR" sz="1400">
                  <a:solidFill>
                    <a:prstClr val="white"/>
                  </a:solidFill>
                </a:rPr>
                <a:t>,  </a:t>
              </a:r>
              <a:r>
                <a:rPr lang="ko-KR" altLang="en-US" sz="1400">
                  <a:solidFill>
                    <a:prstClr val="white"/>
                  </a:solidFill>
                </a:rPr>
                <a:t>지역인사</a:t>
              </a:r>
              <a:r>
                <a:rPr lang="en-US" altLang="ko-KR" sz="1400">
                  <a:solidFill>
                    <a:prstClr val="white"/>
                  </a:solidFill>
                </a:rPr>
                <a:t>,  </a:t>
              </a:r>
              <a:r>
                <a:rPr lang="ko-KR" altLang="en-US" sz="1400">
                  <a:solidFill>
                    <a:prstClr val="white"/>
                  </a:solidFill>
                </a:rPr>
                <a:t>후원자</a:t>
              </a:r>
              <a:r>
                <a:rPr lang="en-US" altLang="ko-KR" sz="1400">
                  <a:solidFill>
                    <a:prstClr val="white"/>
                  </a:solidFill>
                </a:rPr>
                <a:t>,  </a:t>
              </a:r>
              <a:r>
                <a:rPr lang="ko-KR" altLang="en-US" sz="1400">
                  <a:solidFill>
                    <a:prstClr val="white"/>
                  </a:solidFill>
                </a:rPr>
                <a:t>봉사자</a:t>
              </a:r>
              <a:r>
                <a:rPr lang="en-US" altLang="ko-KR" sz="1400">
                  <a:solidFill>
                    <a:prstClr val="white"/>
                  </a:solidFill>
                </a:rPr>
                <a:t>)</a:t>
              </a:r>
              <a:endParaRPr lang="en-US" altLang="ko-KR" sz="1400">
                <a:solidFill>
                  <a:prstClr val="white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prstClr val="white"/>
                  </a:solidFill>
                </a:rPr>
                <a:t>• </a:t>
              </a:r>
              <a:r>
                <a:rPr lang="ko-KR" altLang="en-US" sz="1600">
                  <a:solidFill>
                    <a:prstClr val="white"/>
                  </a:solidFill>
                </a:rPr>
                <a:t>밥상공동체  사역  홍보</a:t>
              </a:r>
              <a:r>
                <a:rPr lang="en-US" altLang="ko-KR" sz="1600">
                  <a:solidFill>
                    <a:prstClr val="white"/>
                  </a:solidFill>
                </a:rPr>
                <a:t>(</a:t>
              </a:r>
              <a:r>
                <a:rPr lang="ko-KR" altLang="en-US" sz="1600">
                  <a:solidFill>
                    <a:prstClr val="white"/>
                  </a:solidFill>
                </a:rPr>
                <a:t>생활정보지</a:t>
              </a:r>
              <a:r>
                <a:rPr lang="en-US" altLang="ko-KR" sz="1600">
                  <a:solidFill>
                    <a:prstClr val="white"/>
                  </a:solidFill>
                </a:rPr>
                <a:t>,  </a:t>
              </a:r>
              <a:r>
                <a:rPr lang="ko-KR" altLang="en-US" sz="1600">
                  <a:solidFill>
                    <a:prstClr val="white"/>
                  </a:solidFill>
                </a:rPr>
                <a:t>유선방송</a:t>
              </a:r>
              <a:r>
                <a:rPr lang="en-US" altLang="ko-KR" sz="1600">
                  <a:solidFill>
                    <a:prstClr val="white"/>
                  </a:solidFill>
                </a:rPr>
                <a:t>,</a:t>
              </a:r>
              <a:r>
                <a:rPr lang="ko-KR" altLang="en-US" sz="1600">
                  <a:solidFill>
                    <a:prstClr val="white"/>
                  </a:solidFill>
                </a:rPr>
                <a:t>  기타</a:t>
              </a:r>
              <a:r>
                <a:rPr lang="en-US" altLang="ko-KR" sz="1600">
                  <a:solidFill>
                    <a:prstClr val="white"/>
                  </a:solidFill>
                </a:rPr>
                <a:t>)</a:t>
              </a:r>
              <a:endParaRPr lang="en-US" altLang="ko-KR" sz="1600">
                <a:solidFill>
                  <a:prstClr val="white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165548" y="2676870"/>
              <a:ext cx="1552027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600">
                  <a:solidFill>
                    <a:srgbClr val="82b75a"/>
                  </a:solidFill>
                </a:rPr>
                <a:t>Ⅲ. </a:t>
              </a:r>
              <a:r>
                <a:rPr lang="ko-KR" altLang="en-US" sz="2600">
                  <a:solidFill>
                    <a:srgbClr val="82b75a"/>
                  </a:solidFill>
                </a:rPr>
                <a:t>어떻게</a:t>
              </a:r>
              <a:endParaRPr lang="ko-KR" altLang="en-US" sz="2600">
                <a:solidFill>
                  <a:srgbClr val="82b75a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 rot="5400000">
              <a:off x="2406445" y="2804345"/>
              <a:ext cx="1135840" cy="17461"/>
            </a:xfrm>
            <a:prstGeom prst="rect">
              <a:avLst/>
            </a:prstGeom>
            <a:solidFill>
              <a:srgbClr val="82b7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4339" name="Picture 4" descr="C:\Users\user\Desktop\20생활정보지(1111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l="1970" r="1460" b="2220"/>
          <a:stretch>
            <a:fillRect/>
          </a:stretch>
        </p:blipFill>
        <p:spPr>
          <a:xfrm>
            <a:off x="2555875" y="4005263"/>
            <a:ext cx="2498725" cy="22447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4340" name="Picture 2" descr="C:\Users\user\Desktop\20생활정보지(1)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 l="14940" t="4020" r="12850" b="2200"/>
          <a:stretch>
            <a:fillRect/>
          </a:stretch>
        </p:blipFill>
        <p:spPr>
          <a:xfrm>
            <a:off x="900113" y="3081338"/>
            <a:ext cx="1408112" cy="319563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4341" name="Picture 3" descr="C:\Users\user\Desktop\20천사운동(2).bmp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5364163" y="3800475"/>
            <a:ext cx="3260725" cy="244951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7" name="직사각형 16"/>
          <p:cNvSpPr/>
          <p:nvPr/>
        </p:nvSpPr>
        <p:spPr>
          <a:xfrm rot="5400000">
            <a:off x="1878013" y="2665413"/>
            <a:ext cx="1516062" cy="17462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gradFill flip="none" rotWithShape="1">
          <a:gsLst>
            <a:gs pos="0">
              <a:srgbClr val="3c3c3c"/>
            </a:gs>
            <a:gs pos="100000">
              <a:srgbClr val="1b1b1b"/>
            </a:gs>
          </a:gsLst>
          <a:path path="circle">
            <a:fillToRect l="50000" t="50000" r="50000" b="50000"/>
          </a:path>
          <a:tileRect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그룹 9"/>
          <p:cNvGrpSpPr/>
          <p:nvPr/>
        </p:nvGrpSpPr>
        <p:grpSpPr>
          <a:xfrm rot="0">
            <a:off x="971550" y="981075"/>
            <a:ext cx="7826375" cy="1938338"/>
            <a:chOff x="1309564" y="2136807"/>
            <a:chExt cx="7826234" cy="1454242"/>
          </a:xfrm>
        </p:grpSpPr>
        <p:sp>
          <p:nvSpPr>
            <p:cNvPr id="11" name="TextBox 10"/>
            <p:cNvSpPr txBox="1"/>
            <p:nvPr/>
          </p:nvSpPr>
          <p:spPr>
            <a:xfrm>
              <a:off x="3541812" y="2136807"/>
              <a:ext cx="5593986" cy="14542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ko-KR" sz="1600">
                <a:solidFill>
                  <a:prstClr val="white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prstClr val="white"/>
                  </a:solidFill>
                </a:rPr>
                <a:t>• </a:t>
              </a:r>
              <a:r>
                <a:rPr lang="ko-KR" altLang="en-US" sz="1600">
                  <a:solidFill>
                    <a:prstClr val="white"/>
                  </a:solidFill>
                </a:rPr>
                <a:t>교회 내부나  인근이  아닌  외부</a:t>
              </a:r>
              <a:r>
                <a:rPr lang="en-US" altLang="ko-KR" sz="1600">
                  <a:solidFill>
                    <a:prstClr val="white"/>
                  </a:solidFill>
                </a:rPr>
                <a:t>(</a:t>
              </a:r>
              <a:r>
                <a:rPr lang="ko-KR" altLang="en-US" sz="1600">
                  <a:solidFill>
                    <a:prstClr val="white"/>
                  </a:solidFill>
                </a:rPr>
                <a:t>교회  밖  운동</a:t>
              </a:r>
              <a:r>
                <a:rPr lang="en-US" altLang="ko-KR" sz="1600">
                  <a:solidFill>
                    <a:prstClr val="white"/>
                  </a:solidFill>
                </a:rPr>
                <a:t>, </a:t>
              </a:r>
              <a:r>
                <a:rPr lang="ko-KR" altLang="en-US" sz="1600">
                  <a:solidFill>
                    <a:prstClr val="white"/>
                  </a:solidFill>
                </a:rPr>
                <a:t>원주교  쌍다리</a:t>
              </a:r>
              <a:r>
                <a:rPr lang="en-US" altLang="ko-KR" sz="1600">
                  <a:solidFill>
                    <a:prstClr val="white"/>
                  </a:solidFill>
                </a:rPr>
                <a:t>)      </a:t>
              </a:r>
              <a:endParaRPr lang="en-US" altLang="ko-KR" sz="1600">
                <a:solidFill>
                  <a:prstClr val="white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prstClr val="white"/>
                  </a:solidFill>
                </a:rPr>
                <a:t>• </a:t>
              </a:r>
              <a:r>
                <a:rPr lang="ko-KR" altLang="en-US" sz="1600">
                  <a:solidFill>
                    <a:prstClr val="white"/>
                  </a:solidFill>
                </a:rPr>
                <a:t>있는  것보다  주시는  것으로</a:t>
              </a:r>
              <a:r>
                <a:rPr lang="en-US" altLang="ko-KR" sz="1600">
                  <a:solidFill>
                    <a:prstClr val="white"/>
                  </a:solidFill>
                </a:rPr>
                <a:t>(</a:t>
              </a:r>
              <a:r>
                <a:rPr lang="ko-KR" altLang="en-US" sz="1600">
                  <a:solidFill>
                    <a:prstClr val="white"/>
                  </a:solidFill>
                </a:rPr>
                <a:t>출 </a:t>
              </a:r>
              <a:r>
                <a:rPr lang="en-US" altLang="ko-KR" sz="1600">
                  <a:solidFill>
                    <a:prstClr val="white"/>
                  </a:solidFill>
                </a:rPr>
                <a:t>16</a:t>
              </a:r>
              <a:r>
                <a:rPr lang="ko-KR" altLang="en-US" sz="1600">
                  <a:solidFill>
                    <a:prstClr val="white"/>
                  </a:solidFill>
                </a:rPr>
                <a:t>장 만나</a:t>
              </a:r>
              <a:r>
                <a:rPr lang="en-US" altLang="ko-KR" sz="1600">
                  <a:solidFill>
                    <a:prstClr val="white"/>
                  </a:solidFill>
                </a:rPr>
                <a:t>,  </a:t>
              </a:r>
              <a:r>
                <a:rPr lang="ko-KR" altLang="en-US" sz="1600">
                  <a:solidFill>
                    <a:prstClr val="white"/>
                  </a:solidFill>
                </a:rPr>
                <a:t>한희식품</a:t>
              </a:r>
              <a:r>
                <a:rPr lang="en-US" altLang="ko-KR" sz="1600">
                  <a:solidFill>
                    <a:prstClr val="white"/>
                  </a:solidFill>
                </a:rPr>
                <a:t>)</a:t>
              </a:r>
              <a:endParaRPr lang="en-US" altLang="ko-KR" sz="1600">
                <a:solidFill>
                  <a:prstClr val="white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prstClr val="white"/>
                  </a:solidFill>
                </a:rPr>
                <a:t>• </a:t>
              </a:r>
              <a:r>
                <a:rPr lang="ko-KR" altLang="en-US" sz="1600">
                  <a:solidFill>
                    <a:prstClr val="white"/>
                  </a:solidFill>
                </a:rPr>
                <a:t>교회는  보고</a:t>
              </a:r>
              <a:r>
                <a:rPr lang="en-US" altLang="ko-KR" sz="1600">
                  <a:solidFill>
                    <a:prstClr val="white"/>
                  </a:solidFill>
                </a:rPr>
                <a:t>,  </a:t>
              </a:r>
              <a:r>
                <a:rPr lang="ko-KR" altLang="en-US" sz="1600">
                  <a:solidFill>
                    <a:prstClr val="white"/>
                  </a:solidFill>
                </a:rPr>
                <a:t>운영위원회에서  심의와  집행</a:t>
              </a:r>
              <a:endParaRPr lang="ko-KR" altLang="en-US" sz="1600">
                <a:solidFill>
                  <a:prstClr val="white"/>
                </a:solidFill>
              </a:endParaRPr>
            </a:p>
            <a:p>
              <a:pPr defTabSz="1260157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309564" y="2838884"/>
              <a:ext cx="1850186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600">
                  <a:solidFill>
                    <a:srgbClr val="82b75a"/>
                  </a:solidFill>
                </a:rPr>
                <a:t>Ⅳ. </a:t>
              </a:r>
              <a:r>
                <a:rPr lang="ko-KR" altLang="en-US" sz="2600">
                  <a:solidFill>
                    <a:srgbClr val="82b75a"/>
                  </a:solidFill>
                </a:rPr>
                <a:t>운영철학</a:t>
              </a:r>
              <a:endParaRPr lang="ko-KR" altLang="en-US" sz="2600">
                <a:solidFill>
                  <a:srgbClr val="82b75a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 rot="5400000">
              <a:off x="2766265" y="2966558"/>
              <a:ext cx="1136238" cy="17463"/>
            </a:xfrm>
            <a:prstGeom prst="rect">
              <a:avLst/>
            </a:prstGeom>
            <a:solidFill>
              <a:srgbClr val="82b7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5363" name="Picture 2" descr="C:\Users\user\Desktop\21교회밖운동,쌍다리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971550" y="3429000"/>
            <a:ext cx="3455988" cy="259238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5364" name="Picture 3" descr="C:\Users\user\Desktop\22만나한희식품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 l="20210" t="4140" b="10890"/>
          <a:stretch>
            <a:fillRect/>
          </a:stretch>
        </p:blipFill>
        <p:spPr>
          <a:xfrm>
            <a:off x="4932363" y="3429000"/>
            <a:ext cx="3225800" cy="2576513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user\Desktop\23사랑의급식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r="6320" b="850"/>
          <a:stretch>
            <a:fillRect/>
          </a:stretch>
        </p:blipFill>
        <p:spPr>
          <a:xfrm>
            <a:off x="-612775" y="0"/>
            <a:ext cx="9756775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7" name="직사각형 6"/>
          <p:cNvSpPr/>
          <p:nvPr/>
        </p:nvSpPr>
        <p:spPr>
          <a:xfrm>
            <a:off x="6804025" y="0"/>
            <a:ext cx="2339975" cy="4292600"/>
          </a:xfrm>
          <a:prstGeom prst="rect">
            <a:avLst/>
          </a:prstGeom>
          <a:solidFill>
            <a:srgbClr val="82b75a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grpSp>
        <p:nvGrpSpPr>
          <p:cNvPr id="16388" name="그룹 6"/>
          <p:cNvGrpSpPr/>
          <p:nvPr/>
        </p:nvGrpSpPr>
        <p:grpSpPr>
          <a:xfrm rot="0">
            <a:off x="7092950" y="2997200"/>
            <a:ext cx="1933575" cy="1016000"/>
            <a:chOff x="6238883" y="2047805"/>
            <a:chExt cx="1933543" cy="762617"/>
          </a:xfrm>
        </p:grpSpPr>
        <p:sp>
          <p:nvSpPr>
            <p:cNvPr id="8" name="TextBox 7"/>
            <p:cNvSpPr txBox="1"/>
            <p:nvPr/>
          </p:nvSpPr>
          <p:spPr>
            <a:xfrm>
              <a:off x="6238883" y="2371841"/>
              <a:ext cx="1933543" cy="4385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defTabSz="1260157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chemeClr val="bg1"/>
                  </a:solidFill>
                </a:rPr>
                <a:t>사랑의 급식</a:t>
              </a:r>
              <a:r>
                <a:rPr lang="en-US" altLang="ko-KR" sz="1600">
                  <a:solidFill>
                    <a:schemeClr val="bg1"/>
                  </a:solidFill>
                </a:rPr>
                <a:t>(86</a:t>
              </a:r>
              <a:r>
                <a:rPr lang="ko-KR" altLang="en-US" sz="1600">
                  <a:solidFill>
                    <a:schemeClr val="bg1"/>
                  </a:solidFill>
                </a:rPr>
                <a:t>만명</a:t>
              </a:r>
              <a:r>
                <a:rPr lang="en-US" altLang="ko-KR" sz="1600">
                  <a:solidFill>
                    <a:schemeClr val="bg1"/>
                  </a:solidFill>
                </a:rPr>
                <a:t>)</a:t>
              </a:r>
              <a:endParaRPr lang="en-US" altLang="ko-KR" sz="1600">
                <a:solidFill>
                  <a:schemeClr val="bg1"/>
                </a:solidFill>
              </a:endParaRPr>
            </a:p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>
                  <a:solidFill>
                    <a:schemeClr val="bg1"/>
                  </a:solidFill>
                </a:rPr>
                <a:t>                       </a:t>
              </a:r>
              <a:r>
                <a:rPr lang="ko-KR" altLang="en-US" sz="1600">
                  <a:solidFill>
                    <a:schemeClr val="bg1"/>
                  </a:solidFill>
                </a:rPr>
                <a:t>그리고</a:t>
              </a:r>
              <a:r>
                <a:rPr lang="en-US" altLang="ko-KR" sz="1600">
                  <a:solidFill>
                    <a:schemeClr val="bg1"/>
                  </a:solidFill>
                </a:rPr>
                <a:t>..</a:t>
              </a:r>
              <a:endParaRPr lang="ko-KR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238883" y="2047805"/>
              <a:ext cx="1867819" cy="30008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 b="1"/>
                <a:t>Ⅴ.  </a:t>
              </a:r>
              <a:r>
                <a:rPr lang="ko-KR" altLang="en-US" sz="2000" b="1"/>
                <a:t>그동안  행전</a:t>
              </a:r>
              <a:endParaRPr lang="ko-KR" altLang="en-US" sz="2000" b="1"/>
            </a:p>
          </p:txBody>
        </p:sp>
      </p:grp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17411" name="Picture 3" descr="C:\Users\user\Desktop\강의\강의이미지\24급식소건립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1258888" y="1700213"/>
            <a:ext cx="3073400" cy="230505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7412" name="Picture 8" descr="C:\Users\user\Desktop\복지관업무!!=허민중\허민중업무파일\보관파일\최승화업무\개인\Desktop\전국연탄은행협의회\협의회자료(연탄)\지역연탄은행사진\1. 원주\CIMG5039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/>
          <a:stretch>
            <a:fillRect/>
          </a:stretch>
        </p:blipFill>
        <p:spPr>
          <a:xfrm>
            <a:off x="1979613" y="4437063"/>
            <a:ext cx="2784475" cy="2087562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7413" name="Picture 2" descr="C:\Users\user\Desktop\강의\강의이미지\30임시가건물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4716463" y="1773238"/>
            <a:ext cx="3024187" cy="22685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7414" name="TextBox 20"/>
          <p:cNvSpPr txBox="1">
            <a:spLocks noChangeArrowheads="1"/>
          </p:cNvSpPr>
          <p:nvPr/>
        </p:nvSpPr>
        <p:spPr>
          <a:xfrm>
            <a:off x="827088" y="1052513"/>
            <a:ext cx="5875337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급식소  건립</a:t>
            </a:r>
            <a:r>
              <a:rPr lang="en-US" altLang="ko-KR" sz="1800"/>
              <a:t>, </a:t>
            </a:r>
            <a:r>
              <a:rPr lang="ko-KR" altLang="en-US" sz="1800"/>
              <a:t>임시  가건물  설립</a:t>
            </a:r>
            <a:r>
              <a:rPr lang="en-US" altLang="ko-KR" sz="1800"/>
              <a:t>,  </a:t>
            </a:r>
            <a:r>
              <a:rPr lang="ko-KR" altLang="en-US" sz="1800"/>
              <a:t>연탄은행</a:t>
            </a:r>
            <a:r>
              <a:rPr lang="en-US" altLang="ko-KR" sz="1800"/>
              <a:t>(</a:t>
            </a:r>
            <a:r>
              <a:rPr lang="ko-KR" altLang="en-US" sz="1800"/>
              <a:t>전국 </a:t>
            </a:r>
            <a:r>
              <a:rPr lang="en-US" altLang="ko-KR" sz="1800"/>
              <a:t>31</a:t>
            </a:r>
            <a:r>
              <a:rPr lang="ko-KR" altLang="en-US" sz="1800"/>
              <a:t>개 지역</a:t>
            </a:r>
            <a:r>
              <a:rPr lang="en-US" altLang="ko-KR" sz="1800"/>
              <a:t>)</a:t>
            </a:r>
            <a:endParaRPr lang="ko-KR" altLang="en-US" sz="1800"/>
          </a:p>
        </p:txBody>
      </p:sp>
      <p:sp>
        <p:nvSpPr>
          <p:cNvPr id="17415" name="TextBox 21"/>
          <p:cNvSpPr txBox="1">
            <a:spLocks noChangeArrowheads="1"/>
          </p:cNvSpPr>
          <p:nvPr/>
        </p:nvSpPr>
        <p:spPr>
          <a:xfrm>
            <a:off x="468313" y="620713"/>
            <a:ext cx="1866900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Ⅴ.  </a:t>
            </a:r>
            <a:r>
              <a:rPr lang="ko-KR" altLang="en-US" sz="2000" b="1"/>
              <a:t>그동안  행전</a:t>
            </a:r>
            <a:endParaRPr lang="ko-KR" altLang="en-US" sz="2000" b="1"/>
          </a:p>
        </p:txBody>
      </p:sp>
      <p:cxnSp>
        <p:nvCxnSpPr>
          <p:cNvPr id="23" name="직선 연결선 22"/>
          <p:cNvCxnSpPr/>
          <p:nvPr/>
        </p:nvCxnSpPr>
        <p:spPr>
          <a:xfrm>
            <a:off x="1908175" y="4221163"/>
            <a:ext cx="5972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4500563" y="2276475"/>
            <a:ext cx="0" cy="19446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5003800" y="4221163"/>
            <a:ext cx="0" cy="19446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148064" y="4365104"/>
            <a:ext cx="3585169" cy="2254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en-US" altLang="ko-KR" sz="1600"/>
              <a:t>•</a:t>
            </a:r>
            <a:r>
              <a:rPr lang="ko-KR" altLang="en-US" sz="1600"/>
              <a:t>전국  </a:t>
            </a:r>
            <a:r>
              <a:rPr lang="en-US" altLang="ko-KR" sz="1600"/>
              <a:t>31</a:t>
            </a:r>
            <a:r>
              <a:rPr lang="ko-KR" altLang="en-US" sz="1600"/>
              <a:t>개  지역연탄은행</a:t>
            </a:r>
            <a:r>
              <a:rPr lang="en-US" altLang="ko-KR" sz="1600"/>
              <a:t> </a:t>
            </a:r>
            <a:endParaRPr lang="en-US" altLang="ko-KR" sz="1600"/>
          </a:p>
          <a:p>
            <a:pPr defTabSz="1260157">
              <a:spcBef>
                <a:spcPct val="0"/>
              </a:spcBef>
              <a:spcAft>
                <a:spcPct val="0"/>
              </a:spcAft>
            </a:pPr>
            <a:endParaRPr lang="en-US" altLang="ko-KR" sz="1200"/>
          </a:p>
          <a:p>
            <a:pPr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500"/>
              <a:t>원주</a:t>
            </a:r>
            <a:r>
              <a:rPr lang="en-US" altLang="ko-KR" sz="1500"/>
              <a:t>, </a:t>
            </a:r>
            <a:r>
              <a:rPr lang="ko-KR" altLang="en-US" sz="1500"/>
              <a:t>춘천</a:t>
            </a:r>
            <a:r>
              <a:rPr lang="en-US" altLang="ko-KR" sz="1500"/>
              <a:t>, </a:t>
            </a:r>
            <a:r>
              <a:rPr lang="ko-KR" altLang="en-US" sz="1500"/>
              <a:t>금산</a:t>
            </a:r>
            <a:r>
              <a:rPr lang="en-US" altLang="ko-KR" sz="1500"/>
              <a:t>, </a:t>
            </a:r>
            <a:r>
              <a:rPr lang="ko-KR" altLang="en-US" sz="1500"/>
              <a:t>서울</a:t>
            </a:r>
            <a:r>
              <a:rPr lang="en-US" altLang="ko-KR" sz="1500"/>
              <a:t>, </a:t>
            </a:r>
            <a:r>
              <a:rPr lang="ko-KR" altLang="en-US" sz="1500"/>
              <a:t>공주</a:t>
            </a:r>
            <a:r>
              <a:rPr lang="en-US" altLang="ko-KR" sz="1500"/>
              <a:t>, </a:t>
            </a:r>
            <a:r>
              <a:rPr lang="ko-KR" altLang="en-US" sz="1500"/>
              <a:t>부산</a:t>
            </a:r>
            <a:r>
              <a:rPr lang="en-US" altLang="ko-KR" sz="1500"/>
              <a:t>, </a:t>
            </a:r>
            <a:r>
              <a:rPr lang="ko-KR" altLang="en-US" sz="1500"/>
              <a:t>동두천</a:t>
            </a:r>
            <a:r>
              <a:rPr lang="en-US" altLang="ko-KR" sz="1500"/>
              <a:t>,</a:t>
            </a:r>
            <a:endParaRPr lang="en-US" altLang="ko-KR" sz="1500"/>
          </a:p>
          <a:p>
            <a:pPr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500"/>
              <a:t>서산</a:t>
            </a:r>
            <a:r>
              <a:rPr lang="en-US" altLang="ko-KR" sz="1500"/>
              <a:t>, </a:t>
            </a:r>
            <a:r>
              <a:rPr lang="ko-KR" altLang="en-US" sz="1500"/>
              <a:t>속초</a:t>
            </a:r>
            <a:r>
              <a:rPr lang="en-US" altLang="ko-KR" sz="1500"/>
              <a:t>, </a:t>
            </a:r>
            <a:r>
              <a:rPr lang="ko-KR" altLang="en-US" sz="1500"/>
              <a:t>대전</a:t>
            </a:r>
            <a:r>
              <a:rPr lang="en-US" altLang="ko-KR" sz="1500"/>
              <a:t>, </a:t>
            </a:r>
            <a:r>
              <a:rPr lang="ko-KR" altLang="en-US" sz="1500"/>
              <a:t>영월</a:t>
            </a:r>
            <a:r>
              <a:rPr lang="en-US" altLang="ko-KR" sz="1500"/>
              <a:t>, </a:t>
            </a:r>
            <a:r>
              <a:rPr lang="ko-KR" altLang="en-US" sz="1500"/>
              <a:t>강릉</a:t>
            </a:r>
            <a:r>
              <a:rPr lang="en-US" altLang="ko-KR" sz="1500"/>
              <a:t>, </a:t>
            </a:r>
            <a:r>
              <a:rPr lang="ko-KR" altLang="en-US" sz="1500"/>
              <a:t>연천</a:t>
            </a:r>
            <a:r>
              <a:rPr lang="en-US" altLang="ko-KR" sz="1500"/>
              <a:t>, </a:t>
            </a:r>
            <a:r>
              <a:rPr lang="ko-KR" altLang="en-US" sz="1500"/>
              <a:t>여주</a:t>
            </a:r>
            <a:r>
              <a:rPr lang="en-US" altLang="ko-KR" sz="1500"/>
              <a:t>,</a:t>
            </a:r>
            <a:endParaRPr lang="en-US" altLang="ko-KR" sz="1500"/>
          </a:p>
          <a:p>
            <a:pPr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500"/>
              <a:t>대구</a:t>
            </a:r>
            <a:r>
              <a:rPr lang="en-US" altLang="ko-KR" sz="1500"/>
              <a:t>, </a:t>
            </a:r>
            <a:r>
              <a:rPr lang="ko-KR" altLang="en-US" sz="1500"/>
              <a:t>인천</a:t>
            </a:r>
            <a:r>
              <a:rPr lang="en-US" altLang="ko-KR" sz="1500"/>
              <a:t>, </a:t>
            </a:r>
            <a:r>
              <a:rPr lang="ko-KR" altLang="en-US" sz="1500"/>
              <a:t>상주</a:t>
            </a:r>
            <a:r>
              <a:rPr lang="en-US" altLang="ko-KR" sz="1500"/>
              <a:t>, </a:t>
            </a:r>
            <a:r>
              <a:rPr lang="ko-KR" altLang="en-US" sz="1500"/>
              <a:t>양구</a:t>
            </a:r>
            <a:r>
              <a:rPr lang="en-US" altLang="ko-KR" sz="1500"/>
              <a:t>, </a:t>
            </a:r>
            <a:r>
              <a:rPr lang="ko-KR" altLang="en-US" sz="1500"/>
              <a:t>부여</a:t>
            </a:r>
            <a:r>
              <a:rPr lang="en-US" altLang="ko-KR" sz="1500"/>
              <a:t>, </a:t>
            </a:r>
            <a:r>
              <a:rPr lang="ko-KR" altLang="en-US" sz="1500"/>
              <a:t>영주</a:t>
            </a:r>
            <a:r>
              <a:rPr lang="en-US" altLang="ko-KR" sz="1500"/>
              <a:t>,  </a:t>
            </a:r>
            <a:r>
              <a:rPr lang="ko-KR" altLang="en-US" sz="1500"/>
              <a:t>충북</a:t>
            </a:r>
            <a:r>
              <a:rPr lang="en-US" altLang="ko-KR" sz="1500"/>
              <a:t>,</a:t>
            </a:r>
            <a:endParaRPr lang="en-US" altLang="ko-KR" sz="1500"/>
          </a:p>
          <a:p>
            <a:pPr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500"/>
              <a:t>주천</a:t>
            </a:r>
            <a:r>
              <a:rPr lang="en-US" altLang="ko-KR" sz="1500"/>
              <a:t>, </a:t>
            </a:r>
            <a:r>
              <a:rPr lang="ko-KR" altLang="en-US" sz="1500"/>
              <a:t>남제천</a:t>
            </a:r>
            <a:r>
              <a:rPr lang="en-US" altLang="ko-KR" sz="1500"/>
              <a:t>, </a:t>
            </a:r>
            <a:r>
              <a:rPr lang="ko-KR" altLang="en-US" sz="1500"/>
              <a:t>횡성</a:t>
            </a:r>
            <a:r>
              <a:rPr lang="en-US" altLang="ko-KR" sz="1500"/>
              <a:t>, </a:t>
            </a:r>
            <a:r>
              <a:rPr lang="ko-KR" altLang="en-US" sz="1500"/>
              <a:t>제천</a:t>
            </a:r>
            <a:r>
              <a:rPr lang="en-US" altLang="ko-KR" sz="1500"/>
              <a:t>, </a:t>
            </a:r>
            <a:r>
              <a:rPr lang="ko-KR" altLang="en-US" sz="1500"/>
              <a:t>예천</a:t>
            </a:r>
            <a:r>
              <a:rPr lang="en-US" altLang="ko-KR" sz="1500"/>
              <a:t>, </a:t>
            </a:r>
            <a:r>
              <a:rPr lang="ko-KR" altLang="en-US" sz="1500"/>
              <a:t>전주</a:t>
            </a:r>
            <a:r>
              <a:rPr lang="en-US" altLang="ko-KR" sz="1500"/>
              <a:t>, </a:t>
            </a:r>
            <a:r>
              <a:rPr lang="ko-KR" altLang="en-US" sz="1500"/>
              <a:t>양양</a:t>
            </a:r>
            <a:r>
              <a:rPr lang="en-US" altLang="ko-KR" sz="1500"/>
              <a:t>,</a:t>
            </a:r>
            <a:endParaRPr lang="en-US" altLang="ko-KR" sz="1500"/>
          </a:p>
          <a:p>
            <a:pPr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500"/>
              <a:t>남양주</a:t>
            </a:r>
            <a:r>
              <a:rPr lang="en-US" altLang="ko-KR" sz="1500"/>
              <a:t>, </a:t>
            </a:r>
            <a:r>
              <a:rPr lang="ko-KR" altLang="en-US" sz="1500"/>
              <a:t>달성</a:t>
            </a:r>
            <a:r>
              <a:rPr lang="en-US" altLang="ko-KR" sz="1500"/>
              <a:t>, </a:t>
            </a:r>
            <a:r>
              <a:rPr lang="ko-KR" altLang="en-US" sz="1500"/>
              <a:t>포항</a:t>
            </a:r>
            <a:endParaRPr lang="ko-KR" altLang="en-US" sz="1500"/>
          </a:p>
        </p:txBody>
      </p:sp>
      <p:sp>
        <p:nvSpPr>
          <p:cNvPr id="27" name="TextBox 26"/>
          <p:cNvSpPr txBox="1"/>
          <p:nvPr/>
        </p:nvSpPr>
        <p:spPr>
          <a:xfrm>
            <a:off x="3347864" y="3717032"/>
            <a:ext cx="102624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급식소 건립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72200" y="3717032"/>
            <a:ext cx="138691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임시 가건물 건립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923928" y="6237312"/>
            <a:ext cx="82586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연탄은행</a:t>
            </a:r>
            <a:endParaRPr lang="ko-KR" altLang="en-US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18435" name="Picture 6" descr="C:\Users\user\Desktop\강의\강의이미지\32임시가건물전소(2)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1619250" y="4149725"/>
            <a:ext cx="2881313" cy="21590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8436" name="Picture 2" descr="C:\Users\user\Desktop\사진모음\6\밥상공동체\화재모습 - 복사본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/>
          <a:stretch>
            <a:fillRect/>
          </a:stretch>
        </p:blipFill>
        <p:spPr>
          <a:xfrm>
            <a:off x="4500563" y="1700213"/>
            <a:ext cx="2916237" cy="2195512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8437" name="Picture 2" descr="C:\Users\user\Desktop\강의\강의이미지\30임시가건물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1187450" y="1700213"/>
            <a:ext cx="2952750" cy="22161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8438" name="TextBox 5"/>
          <p:cNvSpPr txBox="1">
            <a:spLocks noChangeArrowheads="1"/>
          </p:cNvSpPr>
          <p:nvPr/>
        </p:nvSpPr>
        <p:spPr>
          <a:xfrm>
            <a:off x="827088" y="1052513"/>
            <a:ext cx="6102350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전기누전  임시가건물  전소</a:t>
            </a:r>
            <a:r>
              <a:rPr lang="en-US" altLang="ko-KR" sz="1800"/>
              <a:t>, </a:t>
            </a:r>
            <a:r>
              <a:rPr lang="ko-KR" altLang="en-US" sz="1800"/>
              <a:t>사랑의  개미군단  만원  만명  운동</a:t>
            </a:r>
            <a:endParaRPr lang="ko-KR" altLang="en-US" sz="1800"/>
          </a:p>
        </p:txBody>
      </p:sp>
      <p:sp>
        <p:nvSpPr>
          <p:cNvPr id="18439" name="TextBox 7"/>
          <p:cNvSpPr txBox="1">
            <a:spLocks noChangeArrowheads="1"/>
          </p:cNvSpPr>
          <p:nvPr/>
        </p:nvSpPr>
        <p:spPr>
          <a:xfrm>
            <a:off x="468313" y="620713"/>
            <a:ext cx="1866900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Ⅴ.  </a:t>
            </a:r>
            <a:r>
              <a:rPr lang="ko-KR" altLang="en-US" sz="2000" b="1"/>
              <a:t>그동안  행전</a:t>
            </a:r>
            <a:endParaRPr lang="ko-KR" altLang="en-US" sz="2000" b="1"/>
          </a:p>
        </p:txBody>
      </p:sp>
      <p:pic>
        <p:nvPicPr>
          <p:cNvPr id="18440" name="Picture 2" descr="C:\Users\user\Desktop\강의\강의이미지\33개미군단만명운동.JPG"/>
          <p:cNvPicPr>
            <a:picLocks noChangeAspect="1" noChangeArrowheads="1"/>
          </p:cNvPicPr>
          <p:nvPr/>
        </p:nvPicPr>
        <p:blipFill rotWithShape="1">
          <a:blip r:embed="rId5">
            <a:alphaModFix/>
            <a:lum/>
          </a:blip>
          <a:srcRect/>
          <a:stretch>
            <a:fillRect/>
          </a:stretch>
        </p:blipFill>
        <p:spPr>
          <a:xfrm>
            <a:off x="5003800" y="4149725"/>
            <a:ext cx="2952750" cy="2212975"/>
          </a:xfrm>
          <a:prstGeom prst="rect">
            <a:avLst/>
          </a:prstGeom>
          <a:noFill/>
          <a:ln w="9525">
            <a:noFill/>
            <a:miter/>
          </a:ln>
        </p:spPr>
      </p:pic>
      <p:cxnSp>
        <p:nvCxnSpPr>
          <p:cNvPr id="10" name="직선 연결선 9"/>
          <p:cNvCxnSpPr/>
          <p:nvPr/>
        </p:nvCxnSpPr>
        <p:spPr>
          <a:xfrm>
            <a:off x="1692275" y="4005263"/>
            <a:ext cx="5972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4284663" y="2060575"/>
            <a:ext cx="0" cy="19446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4787900" y="4005263"/>
            <a:ext cx="0" cy="19446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059832" y="3573016"/>
            <a:ext cx="106631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임시 가건물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84168" y="3573016"/>
            <a:ext cx="138691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임시 가건물 전소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19475" y="6021388"/>
            <a:ext cx="185738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31840" y="6021288"/>
            <a:ext cx="138691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임시 가건물 전소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80112" y="6093296"/>
            <a:ext cx="242887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사랑의 개미군단 만원 만명 운동</a:t>
            </a:r>
            <a:endParaRPr lang="ko-KR" altLang="en-US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19459" name="Picture 3" descr="C:\Users\user\Desktop\강의\강의이미지\34밥상공동체만명으로신축(1).BMP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1547813" y="1700213"/>
            <a:ext cx="2879725" cy="21605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9460" name="Picture 4" descr="C:\Users\user\Desktop\강의\강의이미지\34밥상공동체만원만명(2)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/>
          <a:stretch>
            <a:fillRect/>
          </a:stretch>
        </p:blipFill>
        <p:spPr>
          <a:xfrm>
            <a:off x="4787900" y="1916113"/>
            <a:ext cx="2592388" cy="19446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9461" name="Picture 2" descr="C:\Users\user\Desktop\강의\강의이미지\35북한사랑의연탄보내기(1)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1258888" y="4149725"/>
            <a:ext cx="2784475" cy="2087563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9462" name="Picture 4" descr="C:\Users\user\Desktop\강의\강의이미지\36광동제약자매결연.JPG"/>
          <p:cNvPicPr>
            <a:picLocks noChangeAspect="1" noChangeArrowheads="1"/>
          </p:cNvPicPr>
          <p:nvPr/>
        </p:nvPicPr>
        <p:blipFill rotWithShape="1">
          <a:blip r:embed="rId5">
            <a:alphaModFix/>
            <a:lum/>
          </a:blip>
          <a:srcRect/>
          <a:stretch>
            <a:fillRect/>
          </a:stretch>
        </p:blipFill>
        <p:spPr>
          <a:xfrm>
            <a:off x="4427538" y="4149725"/>
            <a:ext cx="3779837" cy="2159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9463" name="TextBox 8"/>
          <p:cNvSpPr txBox="1">
            <a:spLocks noChangeArrowheads="1"/>
          </p:cNvSpPr>
          <p:nvPr/>
        </p:nvSpPr>
        <p:spPr>
          <a:xfrm>
            <a:off x="827088" y="1052513"/>
            <a:ext cx="6221412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밥상공동체  신축</a:t>
            </a:r>
            <a:r>
              <a:rPr lang="en-US" altLang="ko-KR" sz="1800"/>
              <a:t>, </a:t>
            </a:r>
            <a:r>
              <a:rPr lang="ko-KR" altLang="en-US" sz="1800"/>
              <a:t>북한  사랑의  연탄보내기</a:t>
            </a:r>
            <a:r>
              <a:rPr lang="en-US" altLang="ko-KR" sz="1800"/>
              <a:t>, </a:t>
            </a:r>
            <a:r>
              <a:rPr lang="ko-KR" altLang="en-US" sz="1800"/>
              <a:t>광동제약  자매결연</a:t>
            </a:r>
            <a:endParaRPr lang="ko-KR" altLang="en-US" sz="1800"/>
          </a:p>
        </p:txBody>
      </p:sp>
      <p:sp>
        <p:nvSpPr>
          <p:cNvPr id="19464" name="TextBox 9"/>
          <p:cNvSpPr txBox="1">
            <a:spLocks noChangeArrowheads="1"/>
          </p:cNvSpPr>
          <p:nvPr/>
        </p:nvSpPr>
        <p:spPr>
          <a:xfrm>
            <a:off x="468313" y="620713"/>
            <a:ext cx="1866900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Ⅴ.  </a:t>
            </a:r>
            <a:r>
              <a:rPr lang="ko-KR" altLang="en-US" sz="2000" b="1"/>
              <a:t>그동안  행전</a:t>
            </a:r>
            <a:endParaRPr lang="ko-KR" altLang="en-US" sz="2000" b="1"/>
          </a:p>
        </p:txBody>
      </p:sp>
      <p:cxnSp>
        <p:nvCxnSpPr>
          <p:cNvPr id="11" name="직선 연결선 10"/>
          <p:cNvCxnSpPr/>
          <p:nvPr/>
        </p:nvCxnSpPr>
        <p:spPr>
          <a:xfrm>
            <a:off x="2051050" y="4005263"/>
            <a:ext cx="597376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4643438" y="2060575"/>
            <a:ext cx="0" cy="19446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211638" y="4005263"/>
            <a:ext cx="0" cy="19446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059832" y="3573016"/>
            <a:ext cx="13468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밥상공동체 신축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84168" y="3573016"/>
            <a:ext cx="13468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밥상공동체 신축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5736" y="5949280"/>
            <a:ext cx="1907895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북한 사랑의 연탄 보내기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60232" y="6021288"/>
            <a:ext cx="15071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광동제약 자매결연</a:t>
            </a:r>
            <a:endParaRPr lang="ko-KR" altLang="en-US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20483" name="Picture 5" descr="C:\Users\user\Desktop\강의\강의이미지\37문근영홍보대사(1)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611188" y="2205038"/>
            <a:ext cx="2784475" cy="2087562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0484" name="Picture 6" descr="C:\Users\user\Desktop\강의\강의이미지\37정애리홍보대사(2)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/>
          <a:stretch>
            <a:fillRect/>
          </a:stretch>
        </p:blipFill>
        <p:spPr>
          <a:xfrm>
            <a:off x="3779838" y="1773238"/>
            <a:ext cx="2159000" cy="32400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0485" name="Picture 7" descr="C:\Users\user\Desktop\강의\강의이미지\37홍보대사김용균(3).pn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6300788" y="2276475"/>
            <a:ext cx="2374900" cy="242411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0486" name="TextBox 5"/>
          <p:cNvSpPr txBox="1">
            <a:spLocks noChangeArrowheads="1"/>
          </p:cNvSpPr>
          <p:nvPr/>
        </p:nvSpPr>
        <p:spPr>
          <a:xfrm>
            <a:off x="827088" y="1052513"/>
            <a:ext cx="2185987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1800"/>
              <a:t>• </a:t>
            </a:r>
            <a:r>
              <a:rPr lang="ko-KR" altLang="en-US" sz="1800"/>
              <a:t>연탄은행  홍보대사</a:t>
            </a:r>
            <a:endParaRPr lang="ko-KR" altLang="en-US" sz="1800"/>
          </a:p>
        </p:txBody>
      </p:sp>
      <p:sp>
        <p:nvSpPr>
          <p:cNvPr id="20487" name="TextBox 6"/>
          <p:cNvSpPr txBox="1">
            <a:spLocks noChangeArrowheads="1"/>
          </p:cNvSpPr>
          <p:nvPr/>
        </p:nvSpPr>
        <p:spPr>
          <a:xfrm>
            <a:off x="468313" y="620713"/>
            <a:ext cx="1866900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Ⅴ.  </a:t>
            </a:r>
            <a:r>
              <a:rPr lang="ko-KR" altLang="en-US" sz="2000" b="1"/>
              <a:t>그동안  행전</a:t>
            </a:r>
            <a:endParaRPr lang="ko-KR" altLang="en-US" sz="2000" b="1"/>
          </a:p>
        </p:txBody>
      </p:sp>
      <p:cxnSp>
        <p:nvCxnSpPr>
          <p:cNvPr id="8" name="직선 연결선 7"/>
          <p:cNvCxnSpPr/>
          <p:nvPr/>
        </p:nvCxnSpPr>
        <p:spPr>
          <a:xfrm>
            <a:off x="539750" y="4508500"/>
            <a:ext cx="302418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3563938" y="2420938"/>
            <a:ext cx="0" cy="19446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6156325" y="3141663"/>
            <a:ext cx="0" cy="24479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3563938" y="3644900"/>
            <a:ext cx="0" cy="19446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3563938" y="5229225"/>
            <a:ext cx="259238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6156325" y="4941888"/>
            <a:ext cx="266382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043608" y="4653136"/>
            <a:ext cx="1967205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600"/>
              <a:t>1</a:t>
            </a:r>
            <a:r>
              <a:rPr lang="ko-KR" altLang="en-US" sz="1600"/>
              <a:t>대 </a:t>
            </a:r>
            <a:r>
              <a:rPr lang="en-US" altLang="ko-KR" sz="1600"/>
              <a:t>: </a:t>
            </a:r>
            <a:r>
              <a:rPr lang="ko-KR" altLang="en-US" sz="1600"/>
              <a:t>영화배우 문근영</a:t>
            </a:r>
            <a:endParaRPr lang="ko-KR" altLang="en-US" sz="1600"/>
          </a:p>
          <a:p>
            <a:pPr algn="ctr"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200"/>
              <a:t>(2004</a:t>
            </a:r>
            <a:r>
              <a:rPr lang="ko-KR" altLang="en-US" sz="1200"/>
              <a:t>년 </a:t>
            </a:r>
            <a:r>
              <a:rPr lang="en-US" altLang="ko-KR" sz="1200"/>
              <a:t>6</a:t>
            </a:r>
            <a:r>
              <a:rPr lang="ko-KR" altLang="en-US" sz="1200"/>
              <a:t>월</a:t>
            </a:r>
            <a:r>
              <a:rPr lang="en-US" altLang="ko-KR" sz="1200"/>
              <a:t>~05</a:t>
            </a:r>
            <a:r>
              <a:rPr lang="ko-KR" altLang="en-US" sz="1200"/>
              <a:t>년 </a:t>
            </a:r>
            <a:r>
              <a:rPr lang="en-US" altLang="ko-KR" sz="1200"/>
              <a:t>3</a:t>
            </a:r>
            <a:r>
              <a:rPr lang="ko-KR" altLang="en-US" sz="1200"/>
              <a:t>월</a:t>
            </a:r>
            <a:r>
              <a:rPr lang="en-US" altLang="ko-KR" sz="1200"/>
              <a:t>)</a:t>
            </a:r>
            <a:endParaRPr lang="ko-KR" altLang="en-US" sz="1200"/>
          </a:p>
        </p:txBody>
      </p:sp>
      <p:sp>
        <p:nvSpPr>
          <p:cNvPr id="22" name="TextBox 21"/>
          <p:cNvSpPr txBox="1"/>
          <p:nvPr/>
        </p:nvSpPr>
        <p:spPr>
          <a:xfrm>
            <a:off x="3943290" y="5373216"/>
            <a:ext cx="1784463" cy="7386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600"/>
              <a:t>2</a:t>
            </a:r>
            <a:r>
              <a:rPr lang="ko-KR" altLang="en-US" sz="1600"/>
              <a:t>대 </a:t>
            </a:r>
            <a:r>
              <a:rPr lang="en-US" altLang="ko-KR" sz="1600"/>
              <a:t>: </a:t>
            </a:r>
            <a:r>
              <a:rPr lang="ko-KR" altLang="en-US" sz="1600"/>
              <a:t>탤런트 정애리</a:t>
            </a:r>
            <a:endParaRPr lang="ko-KR" altLang="en-US" sz="1600"/>
          </a:p>
          <a:p>
            <a:pPr algn="ctr"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200"/>
              <a:t>(2005</a:t>
            </a:r>
            <a:r>
              <a:rPr lang="ko-KR" altLang="en-US" sz="1200"/>
              <a:t>년 </a:t>
            </a:r>
            <a:r>
              <a:rPr lang="en-US" altLang="ko-KR" sz="1200"/>
              <a:t>3</a:t>
            </a:r>
            <a:r>
              <a:rPr lang="ko-KR" altLang="en-US" sz="1200"/>
              <a:t>월</a:t>
            </a:r>
            <a:r>
              <a:rPr lang="en-US" altLang="ko-KR" sz="1200"/>
              <a:t>~</a:t>
            </a:r>
            <a:r>
              <a:rPr lang="ko-KR" altLang="en-US" sz="1200"/>
              <a:t>현재</a:t>
            </a:r>
            <a:r>
              <a:rPr lang="en-US" altLang="ko-KR" sz="1200"/>
              <a:t>)</a:t>
            </a:r>
            <a:endParaRPr lang="ko-KR" altLang="en-US" sz="1200"/>
          </a:p>
        </p:txBody>
      </p:sp>
      <p:sp>
        <p:nvSpPr>
          <p:cNvPr id="23" name="TextBox 22"/>
          <p:cNvSpPr txBox="1"/>
          <p:nvPr/>
        </p:nvSpPr>
        <p:spPr>
          <a:xfrm>
            <a:off x="6150730" y="5085184"/>
            <a:ext cx="2698176" cy="7386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600"/>
              <a:t>3</a:t>
            </a:r>
            <a:r>
              <a:rPr lang="ko-KR" altLang="en-US" sz="1600"/>
              <a:t>대 </a:t>
            </a:r>
            <a:r>
              <a:rPr lang="en-US" altLang="ko-KR" sz="1600"/>
              <a:t>: </a:t>
            </a:r>
            <a:r>
              <a:rPr lang="ko-KR" altLang="en-US" sz="1600"/>
              <a:t>前서울행정법원장 김용균</a:t>
            </a:r>
            <a:endParaRPr lang="ko-KR" altLang="en-US" sz="1600"/>
          </a:p>
          <a:p>
            <a:pPr algn="ctr" defTabSz="1260157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200"/>
              <a:t>(2010</a:t>
            </a:r>
            <a:r>
              <a:rPr lang="ko-KR" altLang="en-US" sz="1200"/>
              <a:t>년 </a:t>
            </a:r>
            <a:r>
              <a:rPr lang="en-US" altLang="ko-KR" sz="1200"/>
              <a:t>5</a:t>
            </a:r>
            <a:r>
              <a:rPr lang="ko-KR" altLang="en-US" sz="1200"/>
              <a:t>월</a:t>
            </a:r>
            <a:r>
              <a:rPr lang="en-US" altLang="ko-KR" sz="1200"/>
              <a:t>~</a:t>
            </a:r>
            <a:r>
              <a:rPr lang="ko-KR" altLang="en-US" sz="1200"/>
              <a:t>현재</a:t>
            </a:r>
            <a:r>
              <a:rPr lang="en-US" altLang="ko-KR" sz="1200"/>
              <a:t>)</a:t>
            </a:r>
            <a:endParaRPr lang="ko-KR" altLang="en-US" sz="1200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21507" name="Picture 3" descr="C:\Users\user\Desktop\강의\강의이미지\38만원감동프로젝트 행복센터(1)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250825" y="1700213"/>
            <a:ext cx="2581275" cy="193675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1508" name="Picture 4" descr="C:\Users\user\Desktop\강의\강의이미지\38만원감동프로젝트 행복센터(2).jpg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/>
          <a:stretch>
            <a:fillRect/>
          </a:stretch>
        </p:blipFill>
        <p:spPr>
          <a:xfrm>
            <a:off x="3132138" y="1628775"/>
            <a:ext cx="2687637" cy="20161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1509" name="Picture 5" descr="C:\Users\user\Desktop\강의\강의이미지\38만원감동프로젝트 행복센터(3)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6156325" y="1628775"/>
            <a:ext cx="2687638" cy="20161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1510" name="Picture 6" descr="C:\Users\user\Desktop\강의\강의이미지\39만원감동행복센터 완성.JPG"/>
          <p:cNvPicPr>
            <a:picLocks noChangeAspect="1" noChangeArrowheads="1"/>
          </p:cNvPicPr>
          <p:nvPr/>
        </p:nvPicPr>
        <p:blipFill rotWithShape="1">
          <a:blip r:embed="rId5">
            <a:alphaModFix/>
            <a:lum/>
          </a:blip>
          <a:srcRect/>
          <a:stretch>
            <a:fillRect/>
          </a:stretch>
        </p:blipFill>
        <p:spPr>
          <a:xfrm>
            <a:off x="4500563" y="4076700"/>
            <a:ext cx="3311525" cy="2484438"/>
          </a:xfrm>
          <a:prstGeom prst="rect">
            <a:avLst/>
          </a:prstGeom>
          <a:noFill/>
          <a:ln w="9525">
            <a:noFill/>
            <a:miter/>
          </a:ln>
        </p:spPr>
      </p:pic>
      <p:cxnSp>
        <p:nvCxnSpPr>
          <p:cNvPr id="7" name="직선 연결선 6"/>
          <p:cNvCxnSpPr/>
          <p:nvPr/>
        </p:nvCxnSpPr>
        <p:spPr>
          <a:xfrm>
            <a:off x="395288" y="3933825"/>
            <a:ext cx="813752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2987675" y="1989138"/>
            <a:ext cx="0" cy="19446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4211638" y="3933825"/>
            <a:ext cx="0" cy="1943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6011863" y="1989138"/>
            <a:ext cx="0" cy="19446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5" name="TextBox 11"/>
          <p:cNvSpPr txBox="1">
            <a:spLocks noChangeArrowheads="1"/>
          </p:cNvSpPr>
          <p:nvPr/>
        </p:nvSpPr>
        <p:spPr>
          <a:xfrm>
            <a:off x="1547813" y="4797425"/>
            <a:ext cx="2162175" cy="68421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>
                <a:solidFill>
                  <a:srgbClr val="82b75a"/>
                </a:solidFill>
              </a:rPr>
              <a:t>감사</a:t>
            </a:r>
            <a:r>
              <a:rPr lang="en-US" altLang="ko-KR" sz="2800">
                <a:solidFill>
                  <a:srgbClr val="82b75a"/>
                </a:solidFill>
              </a:rPr>
              <a:t>..</a:t>
            </a:r>
            <a:r>
              <a:rPr lang="ko-KR" altLang="en-US" sz="2800">
                <a:solidFill>
                  <a:srgbClr val="82b75a"/>
                </a:solidFill>
              </a:rPr>
              <a:t> 또 감사</a:t>
            </a:r>
            <a:endParaRPr lang="ko-KR" altLang="en-US" sz="2800">
              <a:solidFill>
                <a:srgbClr val="82b75a"/>
              </a:solidFill>
            </a:endParaRPr>
          </a:p>
        </p:txBody>
      </p:sp>
      <p:sp>
        <p:nvSpPr>
          <p:cNvPr id="21516" name="TextBox 12"/>
          <p:cNvSpPr txBox="1">
            <a:spLocks noChangeArrowheads="1"/>
          </p:cNvSpPr>
          <p:nvPr/>
        </p:nvSpPr>
        <p:spPr>
          <a:xfrm>
            <a:off x="827088" y="1052513"/>
            <a:ext cx="5640387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1800"/>
              <a:t>• </a:t>
            </a:r>
            <a:r>
              <a:rPr lang="ko-KR" altLang="en-US" sz="1800"/>
              <a:t>행복센터  만원감동 프로젝트</a:t>
            </a:r>
            <a:r>
              <a:rPr lang="en-US" altLang="ko-KR" sz="1800"/>
              <a:t>, </a:t>
            </a:r>
            <a:r>
              <a:rPr lang="ko-KR" altLang="en-US" sz="1800"/>
              <a:t>밥상공동체종합사회복지관</a:t>
            </a:r>
            <a:endParaRPr lang="ko-KR" altLang="en-US" sz="1800"/>
          </a:p>
        </p:txBody>
      </p:sp>
      <p:sp>
        <p:nvSpPr>
          <p:cNvPr id="21517" name="TextBox 14"/>
          <p:cNvSpPr txBox="1">
            <a:spLocks noChangeArrowheads="1"/>
          </p:cNvSpPr>
          <p:nvPr/>
        </p:nvSpPr>
        <p:spPr>
          <a:xfrm>
            <a:off x="468313" y="620713"/>
            <a:ext cx="1866900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Ⅴ.  </a:t>
            </a:r>
            <a:r>
              <a:rPr lang="ko-KR" altLang="en-US" sz="2000" b="1"/>
              <a:t>그동안  행전</a:t>
            </a:r>
            <a:endParaRPr lang="ko-KR" altLang="en-US" sz="2000" b="1"/>
          </a:p>
        </p:txBody>
      </p:sp>
      <p:sp>
        <p:nvSpPr>
          <p:cNvPr id="16" name="TextBox 15"/>
          <p:cNvSpPr txBox="1"/>
          <p:nvPr/>
        </p:nvSpPr>
        <p:spPr>
          <a:xfrm>
            <a:off x="1475656" y="3356992"/>
            <a:ext cx="13468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행복센터 세우기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3968" y="3356992"/>
            <a:ext cx="15071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만원감동 프로젝트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52320" y="3356992"/>
            <a:ext cx="138691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행복센터  준공식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00192" y="6237312"/>
            <a:ext cx="146706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밥상공동체복지관</a:t>
            </a:r>
            <a:endParaRPr lang="ko-KR" altLang="en-US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1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:\Users\user\Desktop\cats1212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b="8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" name="직사각형 5"/>
          <p:cNvSpPr/>
          <p:nvPr/>
        </p:nvSpPr>
        <p:spPr>
          <a:xfrm>
            <a:off x="7524750" y="0"/>
            <a:ext cx="1619250" cy="620713"/>
          </a:xfrm>
          <a:prstGeom prst="rect">
            <a:avLst/>
          </a:prstGeom>
          <a:solidFill>
            <a:srgbClr val="82b75a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668344" y="116632"/>
            <a:ext cx="128112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2400"/>
              <a:t>영상자료</a:t>
            </a:r>
            <a:endParaRPr lang="ko-KR" altLang="en-US" sz="2400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2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연탄배달부가 된 목사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 rotWithShape="1">
          <a:blip r:embed="rId3">
            <a:alphaModFix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1" presetClass="mediacall" presetSubtype="0" fill="hold" nodeType="afterEffect" mc:Ignorable="hp" hp:hslPresetID="900" hp:hslDuration="1000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0" presetID="2" presetClass="mediacall" presetSubtype="0" fill="hold" nodeType="clickEffect" mc:Ignorable="hp" hp:hslPresetID="900" hp:hslDuration="1000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Next" delay="0">
                  <p:tgtEl>
                    <p:spTgt spid="2"/>
                  </p:tgtEl>
                </p:cond>
              </p:nextCondLst>
            </p:seq>
            <p:vide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er\Desktop\DF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" name="직사각형 9"/>
          <p:cNvSpPr/>
          <p:nvPr/>
        </p:nvSpPr>
        <p:spPr>
          <a:xfrm>
            <a:off x="6804025" y="0"/>
            <a:ext cx="2339975" cy="4292600"/>
          </a:xfrm>
          <a:prstGeom prst="rect">
            <a:avLst/>
          </a:prstGeom>
          <a:solidFill>
            <a:srgbClr val="82b75a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7493831" y="2996952"/>
            <a:ext cx="106471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/>
              <a:t>Ⅵ.  </a:t>
            </a:r>
            <a:r>
              <a:rPr lang="ko-KR" altLang="en-US" sz="2000" b="1"/>
              <a:t>결과</a:t>
            </a:r>
            <a:endParaRPr lang="ko-KR" altLang="en-US" sz="2000" b="1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2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>
            <a:spAutoFit/>
          </a:bodyPr>
          <a:lstStyle/>
          <a:p>
            <a:pPr/>
            <a:endParaRPr lang="ko-KR" altLang="en-US">
              <a:latin typeface="맑은 고딕"/>
              <a:ea typeface="맑은 고딕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468313" y="1557338"/>
          <a:ext cx="7992888" cy="4705420"/>
        </p:xfrm>
        <a:graphic>
          <a:graphicData uri="http://schemas.openxmlformats.org/drawingml/2006/table">
            <a:tbl>
              <a:tblGrid>
                <a:gridCol w="7992888"/>
              </a:tblGrid>
              <a:tr h="3922833">
                <a:tc>
                  <a:txBody>
                    <a:bodyPr/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▣ 기관명</a:t>
                      </a:r>
                      <a:r>
                        <a:rPr lang="en-US" altLang="ko-KR" sz="1600" b="1" spc="5">
                          <a:solidFill>
                            <a:srgbClr val="000000"/>
                          </a:solidFill>
                        </a:rPr>
                        <a:t>.   </a:t>
                      </a:r>
                      <a:r>
                        <a:rPr lang="ko-KR" altLang="en-US" sz="1600" spc="5">
                          <a:solidFill>
                            <a:srgbClr val="000000"/>
                          </a:solidFill>
                        </a:rPr>
                        <a:t>밥상공동체복지재단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▣ 대표</a:t>
                      </a:r>
                      <a:r>
                        <a:rPr lang="en-US" altLang="ko-KR" sz="1600" b="1" spc="5">
                          <a:solidFill>
                            <a:srgbClr val="000000"/>
                          </a:solidFill>
                        </a:rPr>
                        <a:t>.       </a:t>
                      </a:r>
                      <a:r>
                        <a:rPr lang="ko-KR" altLang="en-US" sz="1600" spc="5">
                          <a:solidFill>
                            <a:srgbClr val="000000"/>
                          </a:solidFill>
                        </a:rPr>
                        <a:t>허 기 복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▣ 설 립</a:t>
                      </a:r>
                      <a:r>
                        <a:rPr lang="en-US" altLang="ko-KR" sz="1600" b="1" spc="5">
                          <a:solidFill>
                            <a:srgbClr val="000000"/>
                          </a:solidFill>
                        </a:rPr>
                        <a:t>.    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 1998. 04. 07</a:t>
                      </a:r>
                      <a:endParaRPr lang="en-US" altLang="ko-KR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▣  이념</a:t>
                      </a:r>
                      <a:r>
                        <a:rPr lang="en-US" altLang="ko-KR" sz="1600" b="1" spc="5">
                          <a:solidFill>
                            <a:srgbClr val="000000"/>
                          </a:solidFill>
                        </a:rPr>
                        <a:t>.      </a:t>
                      </a:r>
                      <a:r>
                        <a:rPr lang="ko-KR" altLang="en-US" sz="1600" spc="5">
                          <a:solidFill>
                            <a:srgbClr val="000000"/>
                          </a:solidFill>
                        </a:rPr>
                        <a:t>기독교 신앙정신과 밥상공동체 설립자의 이타정신에 따라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,</a:t>
                      </a:r>
                      <a:endParaRPr lang="en-US" altLang="ko-KR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   </a:t>
                      </a:r>
                      <a:r>
                        <a:rPr lang="ko-KR" altLang="en-US" sz="1600" spc="5">
                          <a:solidFill>
                            <a:srgbClr val="000000"/>
                          </a:solidFill>
                        </a:rPr>
                        <a:t>어려운 이웃들에게 하늘같은 밥과 사랑의 연탄을 나누며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spc="5">
                          <a:solidFill>
                            <a:srgbClr val="000000"/>
                          </a:solidFill>
                        </a:rPr>
                        <a:t>   섬김과 나눔의 정신으로 노동과 배움을 실천하여 누구나 희망을 노래하게 한다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.</a:t>
                      </a:r>
                      <a:endParaRPr lang="en-US" altLang="ko-KR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 ▣ 연락처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 </a:t>
                      </a:r>
                      <a:endParaRPr lang="en-US" altLang="ko-KR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ko-KR" sz="1600" b="1" spc="5">
                          <a:solidFill>
                            <a:srgbClr val="000000"/>
                          </a:solidFill>
                        </a:rPr>
                        <a:t>    </a:t>
                      </a: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대표번호  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1577-9044                                          </a:t>
                      </a: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법인사무국  </a:t>
                      </a:r>
                      <a:r>
                        <a:rPr lang="ko-KR" altLang="en-US" sz="1600" spc="5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033)766-3522 </a:t>
                      </a:r>
                      <a:endParaRPr lang="en-US" altLang="ko-KR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   서울연탄은행 </a:t>
                      </a:r>
                      <a:r>
                        <a:rPr lang="ko-KR" altLang="en-US" sz="1600" spc="5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02)934-4933                             </a:t>
                      </a: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신나는지역아동센터   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02)934-4927 </a:t>
                      </a:r>
                      <a:endParaRPr lang="en-US" altLang="ko-KR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   밥상공동체종합사회복지관   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033)766-4933   </a:t>
                      </a: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다시서는집  </a:t>
                      </a:r>
                      <a:r>
                        <a:rPr lang="ko-KR" altLang="en-US" sz="1600" spc="5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033)747-4932</a:t>
                      </a:r>
                      <a:endParaRPr lang="en-US" altLang="ko-KR" sz="1600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 ▣ 이메일</a:t>
                      </a:r>
                      <a:r>
                        <a:rPr lang="en-US" altLang="ko-KR" sz="1600" b="1" spc="5">
                          <a:solidFill>
                            <a:srgbClr val="000000"/>
                          </a:solidFill>
                        </a:rPr>
                        <a:t>. 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     wjbabsang@naver.com </a:t>
                      </a: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</a:t>
                      </a:r>
                      <a:endParaRPr lang="ko-KR" altLang="en-US" sz="1600" b="1" spc="5">
                        <a:solidFill>
                          <a:srgbClr val="000000"/>
                        </a:solidFill>
                      </a:endParaRPr>
                    </a:p>
                    <a:p>
                      <a:pPr marL="254000" indent="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</a:rPr>
                        <a:t>  ▣ 홈페이지</a:t>
                      </a:r>
                      <a:r>
                        <a:rPr lang="en-US" altLang="ko-KR" sz="1600" b="1" spc="5">
                          <a:solidFill>
                            <a:srgbClr val="000000"/>
                          </a:solidFill>
                        </a:rPr>
                        <a:t>.  </a:t>
                      </a:r>
                      <a:r>
                        <a:rPr lang="en-US" altLang="ko-KR" sz="1600" spc="5">
                          <a:solidFill>
                            <a:srgbClr val="000000"/>
                          </a:solidFill>
                        </a:rPr>
                        <a:t> www.babsang.or.kr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</a:txBody>
                  <a:tcPr marL="42846" marR="42846" marT="11846" marB="11846" anchor="ctr">
                    <a:lnL w="21590" cap="flat" cmpd="sng" algn="ctr">
                      <a:noFill/>
                      <a:prstDash val="solid"/>
                      <a:round/>
                    </a:lnL>
                    <a:lnR w="21590" cap="flat" cmpd="sng" algn="ctr">
                      <a:noFill/>
                      <a:prstDash val="solid"/>
                      <a:round/>
                    </a:lnR>
                    <a:lnT w="21590" cap="flat" cmpd="sng" algn="ctr">
                      <a:noFill/>
                      <a:prstDash val="solid"/>
                      <a:round/>
                    </a:lnT>
                    <a:lnB w="21590" cap="flat" cmpd="sng" algn="ctr">
                      <a:noFill/>
                      <a:prstDash val="solid"/>
                      <a:round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5606" name="Rectangle 4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>
            <a:spAutoFit/>
          </a:bodyPr>
          <a:lstStyle/>
          <a:p>
            <a:pPr defTabSz="1080135"/>
            <a:endParaRPr lang="ko-KR" altLang="ko-KR" sz="1800"/>
          </a:p>
        </p:txBody>
      </p:sp>
      <p:pic>
        <p:nvPicPr>
          <p:cNvPr id="25607" name="Picture 3" descr="C:\Users\user\Desktop\그림1.pn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6588125" y="801688"/>
            <a:ext cx="2160588" cy="268446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5608" name="TextBox 7"/>
          <p:cNvSpPr txBox="1">
            <a:spLocks noChangeArrowheads="1"/>
          </p:cNvSpPr>
          <p:nvPr/>
        </p:nvSpPr>
        <p:spPr>
          <a:xfrm>
            <a:off x="827088" y="1052513"/>
            <a:ext cx="3160712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밥상공동체 조직</a:t>
            </a:r>
            <a:r>
              <a:rPr lang="en-US" altLang="ko-KR" sz="1800"/>
              <a:t>(</a:t>
            </a:r>
            <a:r>
              <a:rPr lang="ko-KR" altLang="en-US" sz="1800"/>
              <a:t>사회안전망</a:t>
            </a:r>
            <a:r>
              <a:rPr lang="en-US" altLang="ko-KR" sz="1800"/>
              <a:t>)</a:t>
            </a:r>
            <a:endParaRPr lang="ko-KR" altLang="en-US" sz="1800"/>
          </a:p>
        </p:txBody>
      </p:sp>
      <p:sp>
        <p:nvSpPr>
          <p:cNvPr id="25609" name="TextBox 8"/>
          <p:cNvSpPr txBox="1">
            <a:spLocks noChangeArrowheads="1"/>
          </p:cNvSpPr>
          <p:nvPr/>
        </p:nvSpPr>
        <p:spPr>
          <a:xfrm>
            <a:off x="468313" y="620713"/>
            <a:ext cx="1063625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Ⅵ. </a:t>
            </a:r>
            <a:r>
              <a:rPr lang="ko-KR" altLang="en-US" sz="2000" b="1"/>
              <a:t>결과</a:t>
            </a:r>
            <a:r>
              <a:rPr lang="en-US" altLang="ko-KR" sz="2000" b="1"/>
              <a:t> </a:t>
            </a:r>
            <a:endParaRPr lang="ko-KR" altLang="en-US" sz="2000" b="1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2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26627" name="Picture 1" descr="C:\Users\user\Desktop\cats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t="1250" b="2440"/>
          <a:stretch>
            <a:fillRect/>
          </a:stretch>
        </p:blipFill>
        <p:spPr>
          <a:xfrm>
            <a:off x="1403350" y="1052513"/>
            <a:ext cx="6913563" cy="55451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" name="TextBox 3"/>
          <p:cNvSpPr txBox="1"/>
          <p:nvPr/>
        </p:nvSpPr>
        <p:spPr>
          <a:xfrm>
            <a:off x="827584" y="1052736"/>
            <a:ext cx="315983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밥상공동체 조직</a:t>
            </a:r>
            <a:r>
              <a:rPr lang="en-US" altLang="ko-KR" sz="1800"/>
              <a:t>(</a:t>
            </a:r>
            <a:r>
              <a:rPr lang="ko-KR" altLang="en-US" sz="1800"/>
              <a:t>사회안전망</a:t>
            </a:r>
            <a:r>
              <a:rPr lang="en-US" altLang="ko-KR" sz="1800"/>
              <a:t>)</a:t>
            </a:r>
            <a:endParaRPr lang="ko-KR" altLang="en-US" sz="1800"/>
          </a:p>
        </p:txBody>
      </p:sp>
      <p:sp>
        <p:nvSpPr>
          <p:cNvPr id="26629" name="TextBox 4"/>
          <p:cNvSpPr txBox="1">
            <a:spLocks noChangeArrowheads="1"/>
          </p:cNvSpPr>
          <p:nvPr/>
        </p:nvSpPr>
        <p:spPr>
          <a:xfrm>
            <a:off x="468313" y="620713"/>
            <a:ext cx="1063625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Ⅵ. </a:t>
            </a:r>
            <a:r>
              <a:rPr lang="ko-KR" altLang="en-US" sz="2000" b="1"/>
              <a:t>결과</a:t>
            </a:r>
            <a:r>
              <a:rPr lang="en-US" altLang="ko-KR" sz="2000" b="1"/>
              <a:t> </a:t>
            </a:r>
            <a:endParaRPr lang="ko-KR" altLang="en-US" sz="2000" b="1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2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27651" name="Picture 2" descr="C:\Users\user\Desktop\catsdsf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 b="2660"/>
          <a:stretch>
            <a:fillRect/>
          </a:stretch>
        </p:blipFill>
        <p:spPr>
          <a:xfrm>
            <a:off x="1476375" y="1484313"/>
            <a:ext cx="6030913" cy="51847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" name="TextBox 3"/>
          <p:cNvSpPr txBox="1"/>
          <p:nvPr/>
        </p:nvSpPr>
        <p:spPr>
          <a:xfrm>
            <a:off x="827584" y="1052736"/>
            <a:ext cx="346438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밥상공동체 조직</a:t>
            </a:r>
            <a:r>
              <a:rPr lang="en-US" altLang="ko-KR" sz="1800"/>
              <a:t>(</a:t>
            </a:r>
            <a:r>
              <a:rPr lang="ko-KR" altLang="en-US" sz="1800"/>
              <a:t>사회안전망</a:t>
            </a:r>
            <a:r>
              <a:rPr lang="en-US" altLang="ko-KR" sz="1800"/>
              <a:t>)</a:t>
            </a:r>
            <a:endParaRPr lang="ko-KR" altLang="en-US" sz="1800"/>
          </a:p>
        </p:txBody>
      </p:sp>
      <p:sp>
        <p:nvSpPr>
          <p:cNvPr id="27653" name="TextBox 4"/>
          <p:cNvSpPr txBox="1">
            <a:spLocks noChangeArrowheads="1"/>
          </p:cNvSpPr>
          <p:nvPr/>
        </p:nvSpPr>
        <p:spPr>
          <a:xfrm>
            <a:off x="468313" y="620713"/>
            <a:ext cx="1175702" cy="387032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Ⅵ. </a:t>
            </a:r>
            <a:r>
              <a:rPr lang="ko-KR" altLang="en-US" sz="2000" b="1"/>
              <a:t>결과</a:t>
            </a:r>
            <a:r>
              <a:rPr lang="en-US" altLang="ko-KR" sz="2000" b="1"/>
              <a:t> </a:t>
            </a:r>
            <a:endParaRPr lang="ko-KR" altLang="en-US" sz="2000" b="1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2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683568" y="1268760"/>
          <a:ext cx="7776094" cy="5449003"/>
        </p:xfrm>
        <a:graphic>
          <a:graphicData uri="http://schemas.openxmlformats.org/drawingml/2006/table">
            <a:tbl>
              <a:tblGrid>
                <a:gridCol w="1554920"/>
                <a:gridCol w="2117488"/>
                <a:gridCol w="1728192"/>
                <a:gridCol w="2375494"/>
              </a:tblGrid>
              <a:tr h="347663">
                <a:tc rowSpan="2"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무료급식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 rowSpan="2"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862,652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명 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/ 1,723,168,000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사랑의 연탄나눔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30,921,835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장 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/ 14,487,885,500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113">
                <a:tc v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207,883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가구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신나는지역아동센터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5,927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 </a:t>
                      </a: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/ 210,746,038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잼있는일터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(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노인일터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)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7,626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명 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/ 48,877,921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신나는은행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54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건 </a:t>
                      </a: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/ 30,900,000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사랑의 쌀 나눔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154,602kg / 24,121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가구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저녁도시락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118,323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 </a:t>
                      </a: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/ 193,720,500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사랑의 용돈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3,230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 </a:t>
                      </a: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/ 14,793,000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먹거리지원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26,657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빈곤상담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4,495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무료한방진료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9,599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자원봉사자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379,875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명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이웃사랑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(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긴급지원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)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585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명 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/ 61,650,000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주거지원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420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명 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/ 70,900,000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재가복지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2,404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 </a:t>
                      </a: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/ 2,500,000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주민말소갱신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239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명 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/ 7,000,000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113">
                <a:tc rowSpan="2"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근로교육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 rowSpan="2"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2,667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 </a:t>
                      </a: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/ 6,000,000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취업지원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,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연계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2,782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명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113">
                <a:tc v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45,500,000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장학사업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398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 </a:t>
                      </a: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/ 73,983,500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일터창출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20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곳 </a:t>
                      </a: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/ 50,000,000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ko-KR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40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사회복지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·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자활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(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실직자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, 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노숙자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)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257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명 </a:t>
                      </a:r>
                      <a:r>
                        <a:rPr lang="en-US" altLang="ko-KR" sz="1200" b="1" i="0">
                          <a:solidFill>
                            <a:schemeClr val="accent2"/>
                          </a:solidFill>
                        </a:rPr>
                        <a:t>/ 28,500,000</a:t>
                      </a: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en-US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노숙인쉼터</a:t>
                      </a:r>
                      <a:r>
                        <a:rPr lang="en-US" altLang="ko-KR" sz="1100" b="1" i="0">
                          <a:solidFill>
                            <a:srgbClr val="1b1b1b"/>
                          </a:solidFill>
                        </a:rPr>
                        <a:t>(</a:t>
                      </a: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다시서는집</a:t>
                      </a:r>
                      <a:r>
                        <a:rPr lang="en-US" altLang="ko-KR" sz="1100" b="1" i="0">
                          <a:solidFill>
                            <a:srgbClr val="1b1b1b"/>
                          </a:solidFill>
                        </a:rPr>
                        <a:t>)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7,405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 </a:t>
                      </a: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/ 331,095,483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수급자 의뢰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327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자활사업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50,000,000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원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100" b="1" i="0">
                          <a:solidFill>
                            <a:srgbClr val="1b1b1b"/>
                          </a:solidFill>
                        </a:rPr>
                        <a:t>주일신앙지도</a:t>
                      </a:r>
                      <a:endParaRPr lang="ko-KR" altLang="en-US" sz="1100" b="1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 vert="horz" lIns="33376" tIns="9228" rIns="33376" bIns="9228" anchor="ctr" anchorCtr="0"/>
                    <a:p>
                      <a:pPr marL="0" lvl="0" indent="0" algn="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100" b="0" i="0">
                          <a:solidFill>
                            <a:srgbClr val="1b1b1b"/>
                          </a:solidFill>
                        </a:rPr>
                        <a:t>57,670</a:t>
                      </a:r>
                      <a:r>
                        <a:rPr lang="ko-KR" altLang="en-US" sz="1100" b="0" i="0">
                          <a:solidFill>
                            <a:srgbClr val="1b1b1b"/>
                          </a:solidFill>
                        </a:rPr>
                        <a:t>명</a:t>
                      </a:r>
                      <a:endParaRPr lang="en-US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ko-KR" altLang="en-US" sz="1100" b="0" i="0">
                        <a:solidFill>
                          <a:srgbClr val="1b1b1b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</a:tr>
              <a:tr h="407089">
                <a:tc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ko-KR" altLang="en-US" sz="1200" b="1" i="0">
                          <a:solidFill>
                            <a:schemeClr val="accent2"/>
                          </a:solidFill>
                        </a:rPr>
                        <a:t>총 사업비</a:t>
                      </a:r>
                      <a:endParaRPr lang="ko-KR" altLang="en-US" sz="12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 gridSpan="3">
                  <a:txBody>
                    <a:bodyPr vert="horz" lIns="33376" tIns="9228" rIns="33376" bIns="9228" anchor="ctr" anchorCtr="0"/>
                    <a:p>
                      <a:pPr marL="0" lvl="0" indent="0" algn="ctr" defTabSz="1260157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ko-KR" sz="1600" b="1" i="0">
                          <a:solidFill>
                            <a:schemeClr val="accent2"/>
                          </a:solidFill>
                        </a:rPr>
                        <a:t>500</a:t>
                      </a:r>
                      <a:r>
                        <a:rPr lang="ko-KR" altLang="en-US" sz="1600" b="1" i="0">
                          <a:solidFill>
                            <a:schemeClr val="accent2"/>
                          </a:solidFill>
                        </a:rPr>
                        <a:t>억 </a:t>
                      </a:r>
                      <a:r>
                        <a:rPr lang="en-US" altLang="ko-KR" sz="1600" b="1" i="0">
                          <a:solidFill>
                            <a:schemeClr val="accent2"/>
                          </a:solidFill>
                        </a:rPr>
                        <a:t>(</a:t>
                      </a:r>
                      <a:r>
                        <a:rPr lang="ko-KR" altLang="en-US" sz="1600" b="1" i="0">
                          <a:solidFill>
                            <a:schemeClr val="accent2"/>
                          </a:solidFill>
                        </a:rPr>
                        <a:t>사업</a:t>
                      </a:r>
                      <a:r>
                        <a:rPr lang="en-US" altLang="ko-KR" sz="1600" b="1" i="0">
                          <a:solidFill>
                            <a:schemeClr val="accent2"/>
                          </a:solidFill>
                        </a:rPr>
                        <a:t>, </a:t>
                      </a:r>
                      <a:r>
                        <a:rPr lang="ko-KR" altLang="en-US" sz="1600" b="1" i="0">
                          <a:solidFill>
                            <a:schemeClr val="accent2"/>
                          </a:solidFill>
                        </a:rPr>
                        <a:t>대지</a:t>
                      </a:r>
                      <a:r>
                        <a:rPr lang="en-US" altLang="ko-KR" sz="1600" b="1" i="0">
                          <a:solidFill>
                            <a:schemeClr val="accent2"/>
                          </a:solidFill>
                        </a:rPr>
                        <a:t>, </a:t>
                      </a:r>
                      <a:r>
                        <a:rPr lang="ko-KR" altLang="en-US" sz="1600" b="1" i="0">
                          <a:solidFill>
                            <a:schemeClr val="accent2"/>
                          </a:solidFill>
                        </a:rPr>
                        <a:t>건물 신축 포함</a:t>
                      </a:r>
                      <a:r>
                        <a:rPr lang="en-US" altLang="ko-KR" sz="1600" b="1" i="0">
                          <a:solidFill>
                            <a:schemeClr val="accent2"/>
                          </a:solidFill>
                        </a:rPr>
                        <a:t>)</a:t>
                      </a:r>
                      <a:endParaRPr lang="ko-KR" altLang="en-US" sz="1600" b="1" i="0">
                        <a:solidFill>
                          <a:schemeClr val="accent2"/>
                        </a:solidFill>
                      </a:endParaRPr>
                    </a:p>
                  </a:txBody>
                  <a:tcPr marL="33376" marR="33376" marT="9228" marB="9228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</a:tr>
            </a:tbl>
          </a:graphicData>
        </a:graphic>
      </p:graphicFrame>
      <p:sp>
        <p:nvSpPr>
          <p:cNvPr id="28753" name="Rectangle 1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>
            <a:spAutoFit/>
          </a:bodyPr>
          <a:lstStyle/>
          <a:p>
            <a:pPr defTabSz="1080135"/>
            <a:endParaRPr lang="ko-KR" altLang="ko-KR" sz="1800"/>
          </a:p>
        </p:txBody>
      </p:sp>
      <p:sp>
        <p:nvSpPr>
          <p:cNvPr id="28754" name="TextBox 6"/>
          <p:cNvSpPr txBox="1">
            <a:spLocks noChangeArrowheads="1"/>
          </p:cNvSpPr>
          <p:nvPr/>
        </p:nvSpPr>
        <p:spPr>
          <a:xfrm>
            <a:off x="827584" y="908720"/>
            <a:ext cx="2854781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사회선교와  활동</a:t>
            </a:r>
            <a:r>
              <a:rPr lang="en-US" altLang="ko-KR" sz="1800"/>
              <a:t>(</a:t>
            </a:r>
            <a:r>
              <a:rPr lang="ko-KR" altLang="en-US" sz="1800"/>
              <a:t>현황</a:t>
            </a:r>
            <a:r>
              <a:rPr lang="en-US" altLang="ko-KR" sz="1800"/>
              <a:t>)</a:t>
            </a:r>
            <a:endParaRPr lang="ko-KR" altLang="en-US" sz="1800"/>
          </a:p>
        </p:txBody>
      </p:sp>
      <p:sp>
        <p:nvSpPr>
          <p:cNvPr id="28755" name="TextBox 8"/>
          <p:cNvSpPr txBox="1">
            <a:spLocks noChangeArrowheads="1"/>
          </p:cNvSpPr>
          <p:nvPr/>
        </p:nvSpPr>
        <p:spPr>
          <a:xfrm>
            <a:off x="467544" y="548680"/>
            <a:ext cx="1176471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Ⅵ. </a:t>
            </a:r>
            <a:r>
              <a:rPr lang="ko-KR" altLang="en-US" sz="2000" b="1"/>
              <a:t>결과</a:t>
            </a:r>
            <a:r>
              <a:rPr lang="en-US" altLang="ko-KR" sz="2000" b="1"/>
              <a:t> </a:t>
            </a:r>
            <a:endParaRPr lang="ko-KR" altLang="en-US" sz="2000" b="1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2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68300" y="373063"/>
            <a:ext cx="8407400" cy="71437"/>
          </a:xfrm>
          <a:prstGeom prst="rect">
            <a:avLst/>
          </a:prstGeom>
          <a:solidFill>
            <a:srgbClr val="82b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endParaRPr lang="ko-KR" altLang="en-US"/>
          </a:p>
        </p:txBody>
      </p:sp>
      <p:pic>
        <p:nvPicPr>
          <p:cNvPr id="29699" name="Picture 2" descr="F:\강의이미지\42밥상공동체가족 기도(1)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4859338" y="1628775"/>
            <a:ext cx="2952750" cy="2214563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9700" name="Picture 12"/>
          <p:cNvPicPr>
            <a:picLocks noChangeAspect="1" noChangeArrowheads="1"/>
          </p:cNvPicPr>
          <p:nvPr/>
        </p:nvPicPr>
        <p:blipFill rotWithShape="1">
          <a:blip r:embed="rId3">
            <a:alphaModFix/>
            <a:lum/>
          </a:blip>
          <a:srcRect/>
          <a:stretch>
            <a:fillRect/>
          </a:stretch>
        </p:blipFill>
        <p:spPr>
          <a:xfrm>
            <a:off x="1187450" y="1628775"/>
            <a:ext cx="3141663" cy="49863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9701" name="Picture 13" descr="F:\강의이미지\42연예인하미모연탄천사(2).JP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4932363" y="4221163"/>
            <a:ext cx="3095625" cy="232251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9702" name="TextBox 6"/>
          <p:cNvSpPr txBox="1">
            <a:spLocks noChangeArrowheads="1"/>
          </p:cNvSpPr>
          <p:nvPr/>
        </p:nvSpPr>
        <p:spPr>
          <a:xfrm>
            <a:off x="827088" y="1052513"/>
            <a:ext cx="5665152" cy="3698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ko-KR" altLang="en-US" sz="1800"/>
              <a:t>◎</a:t>
            </a:r>
            <a:r>
              <a:rPr lang="en-US" altLang="ko-KR" sz="1800"/>
              <a:t> </a:t>
            </a:r>
            <a:r>
              <a:rPr lang="ko-KR" altLang="en-US" sz="1800"/>
              <a:t>나눔</a:t>
            </a:r>
            <a:r>
              <a:rPr lang="en-US" altLang="ko-KR" sz="1800"/>
              <a:t>•</a:t>
            </a:r>
            <a:r>
              <a:rPr lang="ko-KR" altLang="en-US" sz="1800"/>
              <a:t>봉사문화  확대와  기독교  부정적  시각  해소</a:t>
            </a:r>
            <a:endParaRPr lang="ko-KR" altLang="en-US" sz="1800"/>
          </a:p>
        </p:txBody>
      </p:sp>
      <p:sp>
        <p:nvSpPr>
          <p:cNvPr id="29703" name="TextBox 7"/>
          <p:cNvSpPr txBox="1">
            <a:spLocks noChangeArrowheads="1"/>
          </p:cNvSpPr>
          <p:nvPr/>
        </p:nvSpPr>
        <p:spPr>
          <a:xfrm>
            <a:off x="468313" y="620713"/>
            <a:ext cx="1175702" cy="387032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2000" b="1"/>
              <a:t>Ⅵ. </a:t>
            </a:r>
            <a:r>
              <a:rPr lang="ko-KR" altLang="en-US" sz="2000" b="1"/>
              <a:t>결과</a:t>
            </a:r>
            <a:r>
              <a:rPr lang="en-US" altLang="ko-KR" sz="2000" b="1"/>
              <a:t> </a:t>
            </a:r>
            <a:endParaRPr lang="ko-KR" altLang="en-US" sz="2000" b="1"/>
          </a:p>
        </p:txBody>
      </p:sp>
      <p:cxnSp>
        <p:nvCxnSpPr>
          <p:cNvPr id="9" name="직선 연결선 8"/>
          <p:cNvCxnSpPr/>
          <p:nvPr/>
        </p:nvCxnSpPr>
        <p:spPr>
          <a:xfrm>
            <a:off x="4643438" y="4005263"/>
            <a:ext cx="330993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4643438" y="2060575"/>
            <a:ext cx="0" cy="19446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4643438" y="3933825"/>
            <a:ext cx="0" cy="1943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660232" y="6237312"/>
            <a:ext cx="1508408" cy="29493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>
                <a:solidFill>
                  <a:schemeClr val="bg1"/>
                </a:solidFill>
              </a:rPr>
              <a:t>연탄천사</a:t>
            </a:r>
            <a:r>
              <a:rPr lang="en-US" altLang="ko-KR" sz="1400" b="1">
                <a:solidFill>
                  <a:schemeClr val="bg1"/>
                </a:solidFill>
              </a:rPr>
              <a:t>-</a:t>
            </a:r>
            <a:r>
              <a:rPr lang="ko-KR" altLang="en-US" sz="1400" b="1">
                <a:solidFill>
                  <a:schemeClr val="bg1"/>
                </a:solidFill>
              </a:rPr>
              <a:t>하미모</a:t>
            </a:r>
            <a:endParaRPr lang="ko-KR" altLang="en-US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2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gradFill flip="none" rotWithShape="1">
          <a:gsLst>
            <a:gs pos="0">
              <a:srgbClr val="3c3c3c"/>
            </a:gs>
            <a:gs pos="100000">
              <a:srgbClr val="1b1b1b"/>
            </a:gs>
          </a:gsLst>
          <a:path path="circle">
            <a:fillToRect l="50000" t="50000" r="50000" b="50000"/>
          </a:path>
          <a:tileRect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7"/>
          <p:cNvSpPr txBox="1">
            <a:spLocks noChangeArrowheads="1"/>
          </p:cNvSpPr>
          <p:nvPr/>
        </p:nvSpPr>
        <p:spPr>
          <a:xfrm>
            <a:off x="971550" y="765175"/>
            <a:ext cx="2005965" cy="7080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/>
            <a:r>
              <a:rPr lang="en-US" altLang="ko-KR" sz="4000" b="1">
                <a:solidFill>
                  <a:srgbClr val="82b75a"/>
                </a:solidFill>
              </a:rPr>
              <a:t>Ⅶ. </a:t>
            </a:r>
            <a:r>
              <a:rPr lang="ko-KR" altLang="en-US" sz="4000" b="1">
                <a:solidFill>
                  <a:srgbClr val="82b75a"/>
                </a:solidFill>
              </a:rPr>
              <a:t>제언</a:t>
            </a:r>
            <a:endParaRPr lang="ko-KR" altLang="en-US" sz="4000" b="1">
              <a:solidFill>
                <a:srgbClr val="82b75a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32560" y="2420888"/>
            <a:ext cx="4135755" cy="4442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2400">
                <a:solidFill>
                  <a:schemeClr val="bg1"/>
                </a:solidFill>
              </a:rPr>
              <a:t>목회자  이전  인격을  갖춰라</a:t>
            </a:r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65910" y="3861048"/>
            <a:ext cx="2211705" cy="4518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2400">
                <a:solidFill>
                  <a:schemeClr val="bg1"/>
                </a:solidFill>
              </a:rPr>
              <a:t>휴먼  네트워크</a:t>
            </a:r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94460" y="3140968"/>
            <a:ext cx="4745355" cy="44805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2400">
                <a:solidFill>
                  <a:schemeClr val="bg1"/>
                </a:solidFill>
              </a:rPr>
              <a:t>모험보다  도전으로  구체적  준비</a:t>
            </a:r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84960" y="4509120"/>
            <a:ext cx="1906905" cy="4515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2400">
                <a:solidFill>
                  <a:schemeClr val="bg1"/>
                </a:solidFill>
              </a:rPr>
              <a:t>일은  즐겨라</a:t>
            </a:r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70660" y="5157192"/>
            <a:ext cx="4269105" cy="4511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en-US" altLang="ko-KR" sz="2400">
                <a:solidFill>
                  <a:schemeClr val="bg1"/>
                </a:solidFill>
              </a:rPr>
              <a:t>… </a:t>
            </a:r>
            <a:r>
              <a:rPr lang="ko-KR" altLang="en-US" sz="2400">
                <a:solidFill>
                  <a:schemeClr val="bg1"/>
                </a:solidFill>
              </a:rPr>
              <a:t>그리고  원리</a:t>
            </a:r>
            <a:r>
              <a:rPr lang="en-US" altLang="ko-KR" sz="2400">
                <a:solidFill>
                  <a:schemeClr val="bg1"/>
                </a:solidFill>
              </a:rPr>
              <a:t>(</a:t>
            </a:r>
            <a:r>
              <a:rPr lang="ko-KR" altLang="en-US" sz="2400">
                <a:solidFill>
                  <a:schemeClr val="bg1"/>
                </a:solidFill>
              </a:rPr>
              <a:t>병법</a:t>
            </a:r>
            <a:r>
              <a:rPr lang="en-US" altLang="ko-KR" sz="2400">
                <a:solidFill>
                  <a:schemeClr val="bg1"/>
                </a:solidFill>
              </a:rPr>
              <a:t>)</a:t>
            </a:r>
            <a:r>
              <a:rPr lang="ko-KR" altLang="en-US" sz="2400">
                <a:solidFill>
                  <a:schemeClr val="bg1"/>
                </a:solidFill>
              </a:rPr>
              <a:t>을  알라</a:t>
            </a:r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03985" y="1772816"/>
            <a:ext cx="4135755" cy="4446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60157">
              <a:spcBef>
                <a:spcPct val="0"/>
              </a:spcBef>
              <a:spcAft>
                <a:spcPct val="0"/>
              </a:spcAft>
            </a:pPr>
            <a:r>
              <a:rPr lang="ko-KR" altLang="en-US" sz="2400">
                <a:solidFill>
                  <a:schemeClr val="bg1"/>
                </a:solidFill>
              </a:rPr>
              <a:t>세상은  넓고  할  일은  많다</a:t>
            </a:r>
            <a:r>
              <a:rPr lang="en-US" altLang="ko-KR" sz="2400">
                <a:solidFill>
                  <a:schemeClr val="bg1"/>
                </a:solidFill>
              </a:rPr>
              <a:t>.</a:t>
            </a:r>
            <a:endParaRPr lang="ko-KR" altLang="en-US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slides/slide2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C:\Users\user\Desktop\언제나오백.JPG"/>
          <p:cNvPicPr>
            <a:picLocks noChangeAspect="1" noChangeArrowheads="1"/>
          </p:cNvPicPr>
          <p:nvPr/>
        </p:nvPicPr>
        <p:blipFill rotWithShape="1">
          <a:blip r:embed="rId2">
            <a:alphaModFix/>
            <a:lum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/>
          </a:ln>
        </p:spPr>
      </p:pic>
      <p:grpSp>
        <p:nvGrpSpPr>
          <p:cNvPr id="31747" name="그룹 3"/>
          <p:cNvGrpSpPr/>
          <p:nvPr/>
        </p:nvGrpSpPr>
        <p:grpSpPr>
          <a:xfrm rot="0">
            <a:off x="2479675" y="620688"/>
            <a:ext cx="4213225" cy="4959375"/>
            <a:chOff x="2279345" y="943241"/>
            <a:chExt cx="4213023" cy="3719248"/>
          </a:xfrm>
        </p:grpSpPr>
        <p:sp>
          <p:nvSpPr>
            <p:cNvPr id="5" name="TextBox 4"/>
            <p:cNvSpPr txBox="1"/>
            <p:nvPr/>
          </p:nvSpPr>
          <p:spPr>
            <a:xfrm>
              <a:off x="2089489" y="4237868"/>
              <a:ext cx="4545111" cy="33866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>
                  <a:solidFill>
                    <a:schemeClr val="bg1"/>
                  </a:solidFill>
                </a:rPr>
                <a:t>“</a:t>
              </a:r>
              <a:r>
                <a:rPr lang="ko-KR" altLang="en-US" sz="2400">
                  <a:solidFill>
                    <a:schemeClr val="bg1"/>
                  </a:solidFill>
                </a:rPr>
                <a:t>기적은  겟세마네동산에  있다</a:t>
              </a:r>
              <a:r>
                <a:rPr lang="en-US" altLang="ko-KR" sz="2400">
                  <a:solidFill>
                    <a:schemeClr val="bg1"/>
                  </a:solidFill>
                </a:rPr>
                <a:t>”</a:t>
              </a:r>
              <a:endParaRPr lang="ko-KR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2279345" y="4620820"/>
              <a:ext cx="4213023" cy="41669"/>
            </a:xfrm>
            <a:prstGeom prst="rect">
              <a:avLst/>
            </a:prstGeom>
            <a:solidFill>
              <a:srgbClr val="82b7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18139" y="943241"/>
              <a:ext cx="2764022" cy="97601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260157">
                <a:spcBef>
                  <a:spcPct val="0"/>
                </a:spcBef>
                <a:spcAft>
                  <a:spcPct val="0"/>
                </a:spcAft>
              </a:pPr>
              <a:r>
                <a:rPr xmlns:mc="http://schemas.openxmlformats.org/markup-compatibility/2006" xmlns:hp="http://schemas.haansoft.com/office/presentation/8.0" lang="ko-KR" altLang="en-US" sz="8000" mc:Ignorable="hp" hp:hslEmbossed="0">
                  <a:solidFill>
                    <a:srgbClr val="ffffff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</a:rPr>
                <a:t>질문</a:t>
              </a:r>
              <a:r>
                <a:rPr xmlns:mc="http://schemas.openxmlformats.org/markup-compatibility/2006" xmlns:hp="http://schemas.haansoft.com/office/presentation/8.0" lang="en-US" altLang="ko-KR" sz="8000" mc:Ignorable="hp" hp:hslEmbossed="0">
                  <a:solidFill>
                    <a:srgbClr val="ffffff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</a:rPr>
                <a:t>?</a:t>
              </a:r>
              <a:endParaRPr xmlns:mc="http://schemas.openxmlformats.org/markup-compatibility/2006" xmlns:hp="http://schemas.haansoft.com/office/presentation/8.0" lang="ko-KR" altLang="en-US" sz="8000" mc:Ignorable="hp" hp:hslEmbossed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 xmlns:mc="http://schemas.openxmlformats.org/markup-compatibility/2006" xmlns:hp="http://schemas.haansoft.com/office/presentation/8.0" spd="med" mc:Ignorable="hp" hp:hslDur="1000">
    <p:fade/>
  </p:transition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